
<file path=[Content_Types].xml><?xml version="1.0" encoding="utf-8"?>
<Types xmlns="http://schemas.openxmlformats.org/package/2006/content-types">
  <Default Extension="vml" ContentType="application/vnd.openxmlformats-officedocument.vmlDrawing"/>
  <Default Extension="xlsx" ContentType="application/vnd.openxmlformats-officedocument.spreadsheetml.sheet"/>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3" r:id="rId3"/>
  </p:sldMasterIdLst>
  <p:notesMasterIdLst>
    <p:notesMasterId r:id="rId5"/>
  </p:notesMasterIdLst>
  <p:handoutMasterIdLst>
    <p:handoutMasterId r:id="rId34"/>
  </p:handoutMasterIdLst>
  <p:sldIdLst>
    <p:sldId id="256" r:id="rId4"/>
    <p:sldId id="257" r:id="rId6"/>
    <p:sldId id="268" r:id="rId7"/>
    <p:sldId id="298" r:id="rId8"/>
    <p:sldId id="265" r:id="rId9"/>
    <p:sldId id="269" r:id="rId10"/>
    <p:sldId id="273" r:id="rId11"/>
    <p:sldId id="274" r:id="rId12"/>
    <p:sldId id="275" r:id="rId13"/>
    <p:sldId id="289" r:id="rId14"/>
    <p:sldId id="299" r:id="rId15"/>
    <p:sldId id="290" r:id="rId16"/>
    <p:sldId id="293" r:id="rId17"/>
    <p:sldId id="292" r:id="rId18"/>
    <p:sldId id="291" r:id="rId19"/>
    <p:sldId id="270" r:id="rId20"/>
    <p:sldId id="276" r:id="rId21"/>
    <p:sldId id="277" r:id="rId22"/>
    <p:sldId id="278" r:id="rId23"/>
    <p:sldId id="279" r:id="rId24"/>
    <p:sldId id="286" r:id="rId25"/>
    <p:sldId id="288" r:id="rId26"/>
    <p:sldId id="280" r:id="rId27"/>
    <p:sldId id="287" r:id="rId28"/>
    <p:sldId id="295" r:id="rId29"/>
    <p:sldId id="272" r:id="rId30"/>
    <p:sldId id="301" r:id="rId31"/>
    <p:sldId id="300" r:id="rId32"/>
    <p:sldId id="302" r:id="rId33"/>
  </p:sld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418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鹿梦" initials="authorId_1138415042" lastIdx="7"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11111"/>
    <a:srgbClr val="212225"/>
    <a:srgbClr val="FFFFFF"/>
    <a:srgbClr val="00D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showGuides="1">
      <p:cViewPr varScale="1">
        <p:scale>
          <a:sx n="136" d="100"/>
          <a:sy n="136" d="100"/>
        </p:scale>
        <p:origin x="216" y="312"/>
      </p:cViewPr>
      <p:guideLst>
        <p:guide orient="horz" pos="1620"/>
        <p:guide pos="4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8" Type="http://schemas.openxmlformats.org/officeDocument/2006/relationships/commentAuthors" Target="commentAuthors.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6-24T10:02:44.124" idx="1">
    <p:pos x="2985" y="1911"/>
    <p:text>改成一些特色小功能</p:text>
  </p:cm>
  <p:cm authorId="1" dt="2026-06-24T10:03:05.125" idx="2">
    <p:pos x="2985" y="2487"/>
    <p:text>改成视频播放，并且和上面的特色功能交换位置</p:text>
  </p:cm>
  <p:cm authorId="1" dt="2026-06-24T10:03:56.526" idx="3">
    <p:pos x="2985" y="1335"/>
    <p:text>添加一段文字。“不同模板有不同视频分析功能，也可自行设置”</p:text>
  </p:cm>
  <p:cm authorId="1" dt="2026-06-24T10:08:30.425" idx="4">
    <p:pos x="1318" y="1697"/>
    <p:text>更改文字，改成“左右滑动可切换模板，模板可自行增删功能”</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6-06-24T10:08:43.982" idx="5">
    <p:pos x="2464" y="834"/>
    <p:text>图片改成英文</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6-06-24T10:08:54.891" idx="6">
    <p:pos x="2464" y="834"/>
    <p:text>图片改成英文</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26-06-24T10:09:01.339" idx="7">
    <p:pos x="2510" y="824"/>
    <p:text>图片改成英文</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3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900"/>
            </a:lvl1pPr>
          </a:lstStyle>
          <a:p>
            <a:endParaRPr lang="zh-CN" altLang="en-US"/>
          </a:p>
        </p:txBody>
      </p:sp>
      <p:sp>
        <p:nvSpPr>
          <p:cNvPr id="3" name="日期占位符 2"/>
          <p:cNvSpPr>
            <a:spLocks noGrp="1"/>
          </p:cNvSpPr>
          <p:nvPr>
            <p:ph type="dt" sz="quarter" idx="1"/>
          </p:nvPr>
        </p:nvSpPr>
        <p:spPr>
          <a:xfrm>
            <a:off x="2913460" y="0"/>
            <a:ext cx="2228850" cy="458788"/>
          </a:xfrm>
          <a:prstGeom prst="rect">
            <a:avLst/>
          </a:prstGeom>
        </p:spPr>
        <p:txBody>
          <a:bodyPr vert="horz" lIns="91440" tIns="45720" rIns="91440" bIns="45720" rtlCol="0"/>
          <a:lstStyle>
            <a:lvl1pPr algn="r">
              <a:defRPr sz="9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228850" cy="458787"/>
          </a:xfrm>
          <a:prstGeom prst="rect">
            <a:avLst/>
          </a:prstGeom>
        </p:spPr>
        <p:txBody>
          <a:bodyPr vert="horz" lIns="91440" tIns="45720" rIns="91440" bIns="45720" rtlCol="0" anchor="b"/>
          <a:lstStyle>
            <a:lvl1pPr algn="l">
              <a:defRPr sz="900"/>
            </a:lvl1pPr>
          </a:lstStyle>
          <a:p>
            <a:endParaRPr lang="zh-CN" altLang="en-US"/>
          </a:p>
        </p:txBody>
      </p:sp>
      <p:sp>
        <p:nvSpPr>
          <p:cNvPr id="5" name="灯片编号占位符 4"/>
          <p:cNvSpPr>
            <a:spLocks noGrp="1"/>
          </p:cNvSpPr>
          <p:nvPr>
            <p:ph type="sldNum" sz="quarter" idx="3"/>
          </p:nvPr>
        </p:nvSpPr>
        <p:spPr>
          <a:xfrm>
            <a:off x="2913460" y="8685213"/>
            <a:ext cx="2228850" cy="458787"/>
          </a:xfrm>
          <a:prstGeom prst="rect">
            <a:avLst/>
          </a:prstGeom>
        </p:spPr>
        <p:txBody>
          <a:bodyPr vert="horz" lIns="91440" tIns="45720" rIns="91440" bIns="45720" rtlCol="0" anchor="b"/>
          <a:lstStyle>
            <a:lvl1pPr algn="r">
              <a:defRPr sz="9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dirty="0">
                <a:solidFill>
                  <a:srgbClr val="C9D1D9"/>
                </a:solidFill>
                <a:latin typeface="Calibri" pitchFamily="34" charset="0"/>
                <a:ea typeface="Calibri" pitchFamily="34" charset="-122"/>
                <a:cs typeface="Calibri" pitchFamily="34" charset="-120"/>
                <a:sym typeface="+mn-ea"/>
              </a:rPr>
              <a:t>Multiple device interfaces can cross-output, compatible with various professional shooting scenarios.</a:t>
            </a:r>
            <a:endParaRPr lang="en-US" dirty="0"/>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latin typeface="MiSans" panose="00000500000000000000" pitchFamily="34" charset="-122"/>
                <a:ea typeface="MiSans" panose="00000500000000000000" pitchFamily="34" charset="-122"/>
                <a:cs typeface="MiSans" panose="00000500000000000000" pitchFamily="34" charset="-120"/>
                <a:sym typeface="+mn-ea"/>
              </a:rPr>
              <a:t>DJI Monitor / SmallHD Indie7 / 致迅M7 Pro：ΔE≈2。
</a:t>
            </a:r>
            <a:r>
              <a:rPr lang="en-US" b="1" dirty="0">
                <a:solidFill>
                  <a:schemeClr val="bg1"/>
                </a:solidFill>
                <a:latin typeface="MiSans" panose="00000500000000000000" pitchFamily="34" charset="-122"/>
                <a:ea typeface="MiSans" panose="00000500000000000000" pitchFamily="34" charset="-122"/>
                <a:cs typeface="MiSans" panose="00000500000000000000" pitchFamily="34" charset="-120"/>
                <a:sym typeface="+mn-ea"/>
              </a:rPr>
              <a:t>极影7 Ultra：</a:t>
            </a:r>
            <a:r>
              <a:rPr lang="en-US" dirty="0">
                <a:solidFill>
                  <a:schemeClr val="bg1"/>
                </a:solidFill>
                <a:latin typeface="MiSans" panose="00000500000000000000" pitchFamily="34" charset="-122"/>
                <a:ea typeface="MiSans" panose="00000500000000000000" pitchFamily="34" charset="-122"/>
                <a:cs typeface="MiSans" panose="00000500000000000000" pitchFamily="34" charset="-120"/>
                <a:sym typeface="+mn-ea"/>
              </a:rPr>
              <a:t>实现ΔE&lt;1.5的一体化无线监视器，省去</a:t>
            </a:r>
            <a:r>
              <a:rPr lang="zh-CN" altLang="en-US" dirty="0">
                <a:solidFill>
                  <a:schemeClr val="bg1"/>
                </a:solidFill>
                <a:latin typeface="MiSans" panose="00000500000000000000" pitchFamily="34" charset="-122"/>
                <a:ea typeface="MiSans" panose="00000500000000000000" pitchFamily="34" charset="-122"/>
                <a:cs typeface="MiSans" panose="00000500000000000000" pitchFamily="34" charset="-120"/>
                <a:sym typeface="+mn-ea"/>
              </a:rPr>
              <a:t>返厂校色</a:t>
            </a:r>
            <a:r>
              <a:rPr lang="en-US" dirty="0">
                <a:solidFill>
                  <a:schemeClr val="bg1"/>
                </a:solidFill>
                <a:latin typeface="MiSans" panose="00000500000000000000" pitchFamily="34" charset="-122"/>
                <a:ea typeface="MiSans" panose="00000500000000000000" pitchFamily="34" charset="-122"/>
                <a:cs typeface="MiSans" panose="00000500000000000000" pitchFamily="34" charset="-120"/>
                <a:sym typeface="+mn-ea"/>
              </a:rPr>
              <a:t>+监视器分层投入。</a:t>
            </a:r>
            <a:endParaRPr lang="en-US"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a:xfrm>
            <a:off x="628650" y="4767263"/>
            <a:ext cx="2057400" cy="273844"/>
          </a:xfrm>
        </p:spPr>
        <p:txBody>
          <a:bodyPr/>
          <a:lstStyle/>
          <a:p>
            <a:fld id="{65EDBEE3-4AC2-F046-910D-39992CB67F1C}" type="datetimeFigureOut">
              <a:rPr kumimoji="1" lang="zh-CN" altLang="en-US" smtClean="0"/>
            </a:fld>
            <a:endParaRPr kumimoji="1" lang="zh-CN" altLang="en-US"/>
          </a:p>
        </p:txBody>
      </p:sp>
      <p:sp>
        <p:nvSpPr>
          <p:cNvPr id="5" name="页脚占位符 4"/>
          <p:cNvSpPr>
            <a:spLocks noGrp="1"/>
          </p:cNvSpPr>
          <p:nvPr>
            <p:ph type="ftr" sz="quarter" idx="11"/>
          </p:nvPr>
        </p:nvSpPr>
        <p:spPr>
          <a:xfrm>
            <a:off x="3028950" y="4767263"/>
            <a:ext cx="3086100" cy="273844"/>
          </a:xfrm>
        </p:spPr>
        <p:txBody>
          <a:bodyPr/>
          <a:lstStyle/>
          <a:p>
            <a:endParaRPr kumimoji="1" lang="zh-CN" altLang="en-US"/>
          </a:p>
        </p:txBody>
      </p:sp>
      <p:sp>
        <p:nvSpPr>
          <p:cNvPr id="6" name="灯片编号占位符 5"/>
          <p:cNvSpPr>
            <a:spLocks noGrp="1"/>
          </p:cNvSpPr>
          <p:nvPr>
            <p:ph type="sldNum" sz="quarter" idx="12"/>
          </p:nvPr>
        </p:nvSpPr>
        <p:spPr>
          <a:xfrm>
            <a:off x="6457950" y="4767263"/>
            <a:ext cx="2057400" cy="273844"/>
          </a:xfrm>
        </p:spPr>
        <p:txBody>
          <a:bodyPr/>
          <a:lstStyle/>
          <a:p>
            <a:fld id="{5320602D-AD6A-214B-ACCA-D81B2D28FAA5}"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456300" y="1053000"/>
            <a:ext cx="4006800" cy="310500"/>
          </a:xfrm>
        </p:spPr>
        <p:txBody>
          <a:bodyPr lIns="101600" tIns="38100" rIns="76200" bIns="3810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456300" y="1390500"/>
            <a:ext cx="4006800" cy="32967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4676813" y="1053000"/>
            <a:ext cx="4006800" cy="310500"/>
          </a:xfrm>
        </p:spPr>
        <p:txBody>
          <a:bodyPr vert="horz" lIns="101600" tIns="38100" rIns="76200" bIns="38100" rtlCol="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4676813" y="1390500"/>
            <a:ext cx="4006800" cy="32967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459000" y="4735800"/>
            <a:ext cx="2025000" cy="2376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3087000" y="4735800"/>
            <a:ext cx="2970000" cy="2376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6658200" y="4735800"/>
            <a:ext cx="2025000" cy="2376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a:xfrm>
            <a:off x="628650" y="4767263"/>
            <a:ext cx="2057400" cy="273844"/>
          </a:xfrm>
        </p:spPr>
        <p:txBody>
          <a:bodyPr/>
          <a:lstStyle/>
          <a:p>
            <a:fld id="{65EDBEE3-4AC2-F046-910D-39992CB67F1C}" type="datetimeFigureOut">
              <a:rPr kumimoji="1" lang="zh-CN" altLang="en-US" smtClean="0"/>
            </a:fld>
            <a:endParaRPr kumimoji="1" lang="zh-CN" altLang="en-US"/>
          </a:p>
        </p:txBody>
      </p:sp>
      <p:sp>
        <p:nvSpPr>
          <p:cNvPr id="5" name="页脚占位符 4"/>
          <p:cNvSpPr>
            <a:spLocks noGrp="1"/>
          </p:cNvSpPr>
          <p:nvPr>
            <p:ph type="ftr" sz="quarter" idx="11"/>
          </p:nvPr>
        </p:nvSpPr>
        <p:spPr>
          <a:xfrm>
            <a:off x="3028950" y="4767263"/>
            <a:ext cx="3086100" cy="273844"/>
          </a:xfrm>
        </p:spPr>
        <p:txBody>
          <a:bodyPr/>
          <a:lstStyle/>
          <a:p>
            <a:endParaRPr kumimoji="1" lang="zh-CN" altLang="en-US"/>
          </a:p>
        </p:txBody>
      </p:sp>
      <p:sp>
        <p:nvSpPr>
          <p:cNvPr id="6" name="灯片编号占位符 5"/>
          <p:cNvSpPr>
            <a:spLocks noGrp="1"/>
          </p:cNvSpPr>
          <p:nvPr>
            <p:ph type="sldNum" sz="quarter" idx="12"/>
          </p:nvPr>
        </p:nvSpPr>
        <p:spPr>
          <a:xfrm>
            <a:off x="6457950" y="4767263"/>
            <a:ext cx="2057400" cy="273844"/>
          </a:xfrm>
        </p:spPr>
        <p:txBody>
          <a:bodyPr/>
          <a:lstStyle/>
          <a:p>
            <a:fld id="{5320602D-AD6A-214B-ACCA-D81B2D28FAA5}"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7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7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7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7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7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7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omments" Target="../comments/comment2.xml"/><Relationship Id="rId7" Type="http://schemas.openxmlformats.org/officeDocument/2006/relationships/notesSlide" Target="../notesSlides/notesSlide10.xml"/><Relationship Id="rId6"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comments" Target="../comments/comment3.xml"/><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4" Type="http://schemas.openxmlformats.org/officeDocument/2006/relationships/comments" Target="../comments/comment4.xml"/><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6.xml"/><Relationship Id="rId2" Type="http://schemas.openxmlformats.org/officeDocument/2006/relationships/image" Target="../media/image11.png"/><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7" Type="http://schemas.openxmlformats.org/officeDocument/2006/relationships/notesSlide" Target="../notesSlides/notesSlide16.xml"/><Relationship Id="rId16" Type="http://schemas.openxmlformats.org/officeDocument/2006/relationships/slideLayout" Target="../slideLayouts/slideLayout1.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tags" Target="../tags/tag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6.xml"/><Relationship Id="rId4" Type="http://schemas.openxmlformats.org/officeDocument/2006/relationships/image" Target="../media/image15.jpe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6.xml"/><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image" Target="../media/image23.png"/><Relationship Id="rId7" Type="http://schemas.openxmlformats.org/officeDocument/2006/relationships/tags" Target="../tags/tag45.xml"/><Relationship Id="rId6" Type="http://schemas.openxmlformats.org/officeDocument/2006/relationships/image" Target="../media/image22.png"/><Relationship Id="rId5" Type="http://schemas.openxmlformats.org/officeDocument/2006/relationships/tags" Target="../tags/tag44.xml"/><Relationship Id="rId4" Type="http://schemas.openxmlformats.org/officeDocument/2006/relationships/image" Target="../media/image21.png"/><Relationship Id="rId3" Type="http://schemas.openxmlformats.org/officeDocument/2006/relationships/tags" Target="../tags/tag43.xml"/><Relationship Id="rId2" Type="http://schemas.openxmlformats.org/officeDocument/2006/relationships/image" Target="../media/image20.jpeg"/><Relationship Id="rId18" Type="http://schemas.openxmlformats.org/officeDocument/2006/relationships/notesSlide" Target="../notesSlides/notesSlide24.xml"/><Relationship Id="rId17" Type="http://schemas.openxmlformats.org/officeDocument/2006/relationships/slideLayout" Target="../slideLayouts/slideLayout6.xml"/><Relationship Id="rId16" Type="http://schemas.openxmlformats.org/officeDocument/2006/relationships/tags" Target="../tags/tag50.xml"/><Relationship Id="rId15" Type="http://schemas.openxmlformats.org/officeDocument/2006/relationships/image" Target="../media/image12.png"/><Relationship Id="rId14" Type="http://schemas.openxmlformats.org/officeDocument/2006/relationships/image" Target="../media/image25.png"/><Relationship Id="rId13" Type="http://schemas.openxmlformats.org/officeDocument/2006/relationships/tags" Target="../tags/tag49.xml"/><Relationship Id="rId12" Type="http://schemas.openxmlformats.org/officeDocument/2006/relationships/image" Target="../media/image24.png"/><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tags" Target="../tags/tag42.xml"/></Relationships>
</file>

<file path=ppt/slides/_rels/slide25.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tags" Target="../tags/tag54.xml"/><Relationship Id="rId7" Type="http://schemas.openxmlformats.org/officeDocument/2006/relationships/image" Target="../media/image24.png"/><Relationship Id="rId6" Type="http://schemas.openxmlformats.org/officeDocument/2006/relationships/tags" Target="../tags/tag53.xml"/><Relationship Id="rId5" Type="http://schemas.openxmlformats.org/officeDocument/2006/relationships/image" Target="../media/image20.jpeg"/><Relationship Id="rId4" Type="http://schemas.openxmlformats.org/officeDocument/2006/relationships/tags" Target="../tags/tag52.xml"/><Relationship Id="rId3" Type="http://schemas.microsoft.com/office/2007/relationships/hdphoto" Target="../media/image27.wdp"/><Relationship Id="rId20" Type="http://schemas.openxmlformats.org/officeDocument/2006/relationships/notesSlide" Target="../notesSlides/notesSlide25.xml"/><Relationship Id="rId2" Type="http://schemas.openxmlformats.org/officeDocument/2006/relationships/image" Target="../media/image26.png"/><Relationship Id="rId19" Type="http://schemas.openxmlformats.org/officeDocument/2006/relationships/slideLayout" Target="../slideLayouts/slideLayout2.xml"/><Relationship Id="rId18" Type="http://schemas.openxmlformats.org/officeDocument/2006/relationships/image" Target="../media/image33.png"/><Relationship Id="rId17" Type="http://schemas.openxmlformats.org/officeDocument/2006/relationships/image" Target="../media/image12.png"/><Relationship Id="rId16" Type="http://schemas.openxmlformats.org/officeDocument/2006/relationships/tags" Target="../tags/tag56.xml"/><Relationship Id="rId15" Type="http://schemas.microsoft.com/office/2007/relationships/hdphoto" Target="../media/image32.wdp"/><Relationship Id="rId14" Type="http://schemas.openxmlformats.org/officeDocument/2006/relationships/image" Target="../media/image31.png"/><Relationship Id="rId13" Type="http://schemas.openxmlformats.org/officeDocument/2006/relationships/image" Target="../media/image25.png"/><Relationship Id="rId12" Type="http://schemas.microsoft.com/office/2007/relationships/hdphoto" Target="../media/image30.wdp"/><Relationship Id="rId11" Type="http://schemas.openxmlformats.org/officeDocument/2006/relationships/image" Target="../media/image29.png"/><Relationship Id="rId10" Type="http://schemas.openxmlformats.org/officeDocument/2006/relationships/tags" Target="../tags/tag55.xml"/><Relationship Id="rId1" Type="http://schemas.openxmlformats.org/officeDocument/2006/relationships/tags" Target="../tags/tag5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tags" Target="../tags/tag60.xml"/><Relationship Id="rId7" Type="http://schemas.openxmlformats.org/officeDocument/2006/relationships/image" Target="../media/image36.png"/><Relationship Id="rId6" Type="http://schemas.openxmlformats.org/officeDocument/2006/relationships/tags" Target="../tags/tag59.xml"/><Relationship Id="rId5" Type="http://schemas.openxmlformats.org/officeDocument/2006/relationships/image" Target="../media/image35.png"/><Relationship Id="rId4" Type="http://schemas.openxmlformats.org/officeDocument/2006/relationships/tags" Target="../tags/tag58.xml"/><Relationship Id="rId36" Type="http://schemas.openxmlformats.org/officeDocument/2006/relationships/slideLayout" Target="../slideLayouts/slideLayout4.xml"/><Relationship Id="rId35" Type="http://schemas.openxmlformats.org/officeDocument/2006/relationships/tags" Target="../tags/tag80.xml"/><Relationship Id="rId34" Type="http://schemas.openxmlformats.org/officeDocument/2006/relationships/image" Target="../media/image12.png"/><Relationship Id="rId33" Type="http://schemas.openxmlformats.org/officeDocument/2006/relationships/image" Target="../media/image37.jpeg"/><Relationship Id="rId32" Type="http://schemas.openxmlformats.org/officeDocument/2006/relationships/image" Target="../media/image33.png"/><Relationship Id="rId31" Type="http://schemas.openxmlformats.org/officeDocument/2006/relationships/tags" Target="../tags/tag79.xml"/><Relationship Id="rId30" Type="http://schemas.openxmlformats.org/officeDocument/2006/relationships/tags" Target="../tags/tag78.xml"/><Relationship Id="rId3" Type="http://schemas.microsoft.com/office/2007/relationships/hdphoto" Target="../media/image32.wdp"/><Relationship Id="rId29" Type="http://schemas.openxmlformats.org/officeDocument/2006/relationships/tags" Target="../tags/tag77.xml"/><Relationship Id="rId28" Type="http://schemas.openxmlformats.org/officeDocument/2006/relationships/tags" Target="../tags/tag76.xml"/><Relationship Id="rId27" Type="http://schemas.openxmlformats.org/officeDocument/2006/relationships/tags" Target="../tags/tag75.xml"/><Relationship Id="rId26" Type="http://schemas.openxmlformats.org/officeDocument/2006/relationships/tags" Target="../tags/tag74.xml"/><Relationship Id="rId25" Type="http://schemas.openxmlformats.org/officeDocument/2006/relationships/tags" Target="../tags/tag73.xml"/><Relationship Id="rId24" Type="http://schemas.openxmlformats.org/officeDocument/2006/relationships/tags" Target="../tags/tag72.xml"/><Relationship Id="rId23" Type="http://schemas.openxmlformats.org/officeDocument/2006/relationships/tags" Target="../tags/tag71.xml"/><Relationship Id="rId22" Type="http://schemas.openxmlformats.org/officeDocument/2006/relationships/tags" Target="../tags/tag70.xml"/><Relationship Id="rId21" Type="http://schemas.openxmlformats.org/officeDocument/2006/relationships/image" Target="../media/image25.png"/><Relationship Id="rId20" Type="http://schemas.openxmlformats.org/officeDocument/2006/relationships/tags" Target="../tags/tag69.xml"/><Relationship Id="rId2" Type="http://schemas.openxmlformats.org/officeDocument/2006/relationships/image" Target="../media/image34.png"/><Relationship Id="rId19" Type="http://schemas.microsoft.com/office/2007/relationships/hdphoto" Target="../media/image30.wdp"/><Relationship Id="rId18" Type="http://schemas.openxmlformats.org/officeDocument/2006/relationships/image" Target="../media/image29.png"/><Relationship Id="rId17" Type="http://schemas.openxmlformats.org/officeDocument/2006/relationships/tags" Target="../tags/tag68.xml"/><Relationship Id="rId16" Type="http://schemas.openxmlformats.org/officeDocument/2006/relationships/tags" Target="../tags/tag67.xml"/><Relationship Id="rId15" Type="http://schemas.openxmlformats.org/officeDocument/2006/relationships/tags" Target="../tags/tag66.xml"/><Relationship Id="rId14" Type="http://schemas.openxmlformats.org/officeDocument/2006/relationships/tags" Target="../tags/tag65.xml"/><Relationship Id="rId13" Type="http://schemas.openxmlformats.org/officeDocument/2006/relationships/tags" Target="../tags/tag64.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tags" Target="../tags/tag57.xml"/></Relationships>
</file>

<file path=ppt/slides/_rels/slide28.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package" Target="../embeddings/Workbook1.xlsx"/></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6" Type="http://schemas.openxmlformats.org/officeDocument/2006/relationships/notesSlide" Target="../notesSlides/notesSlide4.xml"/><Relationship Id="rId15" Type="http://schemas.openxmlformats.org/officeDocument/2006/relationships/slideLayout" Target="../slideLayouts/slideLayout3.xml"/><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548640" y="1371600"/>
            <a:ext cx="54864" cy="731520"/>
          </a:xfrm>
          <a:prstGeom prst="rect">
            <a:avLst/>
          </a:prstGeom>
          <a:solidFill>
            <a:srgbClr val="58A6FF"/>
          </a:solidFill>
        </p:spPr>
      </p:sp>
      <p:sp>
        <p:nvSpPr>
          <p:cNvPr id="3" name="Text 1"/>
          <p:cNvSpPr/>
          <p:nvPr/>
        </p:nvSpPr>
        <p:spPr>
          <a:xfrm>
            <a:off x="822960" y="1188720"/>
            <a:ext cx="7315200" cy="320040"/>
          </a:xfrm>
          <a:prstGeom prst="rect">
            <a:avLst/>
          </a:prstGeom>
          <a:noFill/>
        </p:spPr>
        <p:txBody>
          <a:bodyPr wrap="square" lIns="0" tIns="0" rIns="0" bIns="0" rtlCol="0" anchor="ctr"/>
          <a:lstStyle/>
          <a:p>
            <a:pPr marL="0" indent="0">
              <a:buNone/>
            </a:pPr>
            <a:r>
              <a:rPr lang="en-US" sz="1200" b="1" kern="0" spc="400" dirty="0">
                <a:solidFill>
                  <a:srgbClr val="58A6FF"/>
                </a:solidFill>
                <a:latin typeface="Calibri" pitchFamily="34" charset="0"/>
                <a:ea typeface="Calibri" pitchFamily="34" charset="-122"/>
                <a:cs typeface="Calibri" pitchFamily="34" charset="-120"/>
              </a:rPr>
              <a:t>PRODUCT PRESENTATION</a:t>
            </a:r>
            <a:endParaRPr lang="en-US" sz="1200" dirty="0"/>
          </a:p>
        </p:txBody>
      </p:sp>
      <p:sp>
        <p:nvSpPr>
          <p:cNvPr id="4" name="Text 2"/>
          <p:cNvSpPr/>
          <p:nvPr/>
        </p:nvSpPr>
        <p:spPr>
          <a:xfrm>
            <a:off x="822960" y="1554480"/>
            <a:ext cx="7315200" cy="822960"/>
          </a:xfrm>
          <a:prstGeom prst="rect">
            <a:avLst/>
          </a:prstGeom>
          <a:noFill/>
        </p:spPr>
        <p:txBody>
          <a:bodyPr wrap="square" lIns="0" tIns="0" rIns="0" bIns="0" rtlCol="0" anchor="ctr"/>
          <a:lstStyle/>
          <a:p>
            <a:pPr marL="0" indent="0">
              <a:buNone/>
            </a:pPr>
            <a:r>
              <a:rPr lang="en-US" sz="4800" b="1" dirty="0">
                <a:solidFill>
                  <a:srgbClr val="E6EDF3"/>
                </a:solidFill>
                <a:latin typeface="Calibri" pitchFamily="34" charset="0"/>
                <a:ea typeface="Calibri" pitchFamily="34" charset="-122"/>
                <a:cs typeface="Calibri" pitchFamily="34" charset="-120"/>
              </a:rPr>
              <a:t>Pyro 7 Ultra</a:t>
            </a:r>
            <a:endParaRPr lang="en-US" sz="4800" dirty="0"/>
          </a:p>
        </p:txBody>
      </p:sp>
      <p:sp>
        <p:nvSpPr>
          <p:cNvPr id="5" name="Text 3"/>
          <p:cNvSpPr/>
          <p:nvPr/>
        </p:nvSpPr>
        <p:spPr>
          <a:xfrm>
            <a:off x="822960" y="2377440"/>
            <a:ext cx="7315200" cy="640080"/>
          </a:xfrm>
          <a:prstGeom prst="rect">
            <a:avLst/>
          </a:prstGeom>
          <a:noFill/>
        </p:spPr>
        <p:txBody>
          <a:bodyPr wrap="square" lIns="0" tIns="0" rIns="0" bIns="0" rtlCol="0" anchor="ctr"/>
          <a:lstStyle/>
          <a:p>
            <a:pPr marL="0" indent="0">
              <a:buNone/>
            </a:pPr>
            <a:r>
              <a:rPr lang="en-US" sz="1600" dirty="0">
                <a:solidFill>
                  <a:srgbClr val="8B949E"/>
                </a:solidFill>
                <a:latin typeface="Calibri" pitchFamily="34" charset="0"/>
                <a:ea typeface="Calibri" pitchFamily="34" charset="-122"/>
                <a:cs typeface="Calibri" pitchFamily="34" charset="-120"/>
              </a:rPr>
              <a:t>Professional Wireless Video Transmission</a:t>
            </a:r>
            <a:endParaRPr lang="en-US" sz="1600" dirty="0"/>
          </a:p>
          <a:p>
            <a:pPr marL="0" indent="0">
              <a:buNone/>
            </a:pPr>
            <a:r>
              <a:rPr lang="en-US" sz="1600" dirty="0">
                <a:solidFill>
                  <a:srgbClr val="8B949E"/>
                </a:solidFill>
                <a:latin typeface="Calibri" pitchFamily="34" charset="0"/>
                <a:ea typeface="Calibri" pitchFamily="34" charset="-122"/>
                <a:cs typeface="Calibri" pitchFamily="34" charset="-120"/>
              </a:rPr>
              <a:t>&amp; Monitoring System</a:t>
            </a:r>
            <a:endParaRPr lang="en-US" sz="1600" dirty="0"/>
          </a:p>
        </p:txBody>
      </p:sp>
      <p:sp>
        <p:nvSpPr>
          <p:cNvPr id="6" name="Shape 4"/>
          <p:cNvSpPr/>
          <p:nvPr/>
        </p:nvSpPr>
        <p:spPr>
          <a:xfrm>
            <a:off x="822960" y="3200400"/>
            <a:ext cx="1463040" cy="365760"/>
          </a:xfrm>
          <a:prstGeom prst="rect">
            <a:avLst/>
          </a:prstGeom>
          <a:solidFill>
            <a:srgbClr val="0D1117"/>
          </a:solidFill>
          <a:ln w="12700">
            <a:solidFill>
              <a:srgbClr val="58A6FF"/>
            </a:solidFill>
            <a:prstDash val="solid"/>
          </a:ln>
        </p:spPr>
      </p:sp>
      <p:sp>
        <p:nvSpPr>
          <p:cNvPr id="7" name="Text 5"/>
          <p:cNvSpPr/>
          <p:nvPr/>
        </p:nvSpPr>
        <p:spPr>
          <a:xfrm>
            <a:off x="822960" y="3200400"/>
            <a:ext cx="1463040" cy="365760"/>
          </a:xfrm>
          <a:prstGeom prst="rect">
            <a:avLst/>
          </a:prstGeom>
          <a:noFill/>
        </p:spPr>
        <p:txBody>
          <a:bodyPr wrap="square" lIns="0" tIns="0" rIns="0" bIns="0" rtlCol="0" anchor="ctr"/>
          <a:lstStyle/>
          <a:p>
            <a:pPr marL="0" indent="0" algn="ctr">
              <a:buNone/>
            </a:pPr>
            <a:r>
              <a:rPr lang="en-US" sz="1200" b="1" dirty="0">
                <a:solidFill>
                  <a:srgbClr val="58A6FF"/>
                </a:solidFill>
                <a:latin typeface="Calibri" pitchFamily="34" charset="0"/>
                <a:ea typeface="Calibri" pitchFamily="34" charset="-122"/>
                <a:cs typeface="Calibri" pitchFamily="34" charset="-120"/>
              </a:rPr>
              <a:t>Model Pyro 7 </a:t>
            </a:r>
            <a:r>
              <a:rPr lang="en-US" sz="1200" b="1" dirty="0">
                <a:solidFill>
                  <a:srgbClr val="58A6FF"/>
                </a:solidFill>
                <a:latin typeface="Calibri" pitchFamily="34" charset="0"/>
                <a:ea typeface="Calibri" pitchFamily="34" charset="-122"/>
                <a:cs typeface="Calibri" pitchFamily="34" charset="-120"/>
              </a:rPr>
              <a:t>Ultra</a:t>
            </a:r>
            <a:endParaRPr lang="en-US" sz="1200" b="1" dirty="0">
              <a:solidFill>
                <a:srgbClr val="58A6FF"/>
              </a:solidFill>
              <a:latin typeface="Calibri" pitchFamily="34" charset="0"/>
              <a:ea typeface="Calibri" pitchFamily="34" charset="-122"/>
              <a:cs typeface="Calibri" pitchFamily="34" charset="-120"/>
            </a:endParaRPr>
          </a:p>
        </p:txBody>
      </p:sp>
      <p:sp>
        <p:nvSpPr>
          <p:cNvPr id="8" name="Text 6"/>
          <p:cNvSpPr/>
          <p:nvPr/>
        </p:nvSpPr>
        <p:spPr>
          <a:xfrm>
            <a:off x="2468880" y="3200400"/>
            <a:ext cx="914400" cy="365760"/>
          </a:xfrm>
          <a:prstGeom prst="rect">
            <a:avLst/>
          </a:prstGeom>
          <a:noFill/>
        </p:spPr>
        <p:txBody>
          <a:bodyPr wrap="square" lIns="0" tIns="0" rIns="0" bIns="0" rtlCol="0" anchor="ctr"/>
          <a:lstStyle/>
          <a:p>
            <a:pPr marL="0" indent="0" algn="l">
              <a:buNone/>
            </a:pPr>
            <a:r>
              <a:rPr lang="en-US" sz="1100" dirty="0">
                <a:solidFill>
                  <a:srgbClr val="8B949E"/>
                </a:solidFill>
                <a:latin typeface="Calibri" pitchFamily="34" charset="0"/>
                <a:ea typeface="Calibri" pitchFamily="34" charset="-122"/>
                <a:cs typeface="Calibri" pitchFamily="34" charset="-120"/>
              </a:rPr>
              <a:t>V1.0</a:t>
            </a:r>
            <a:endParaRPr lang="en-US" sz="1100" dirty="0"/>
          </a:p>
        </p:txBody>
      </p:sp>
      <p:sp>
        <p:nvSpPr>
          <p:cNvPr id="9" name="Shape 7"/>
          <p:cNvSpPr/>
          <p:nvPr/>
        </p:nvSpPr>
        <p:spPr>
          <a:xfrm>
            <a:off x="0" y="5074920"/>
            <a:ext cx="9144000" cy="36576"/>
          </a:xfrm>
          <a:prstGeom prst="rect">
            <a:avLst/>
          </a:prstGeom>
          <a:solidFill>
            <a:srgbClr val="58A6FF"/>
          </a:solid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 1"/>
          <p:cNvSpPr/>
          <p:nvPr/>
        </p:nvSpPr>
        <p:spPr>
          <a:xfrm>
            <a:off x="285750" y="1092835"/>
            <a:ext cx="3641725" cy="2854960"/>
          </a:xfrm>
          <a:prstGeom prst="roundRect">
            <a:avLst>
              <a:gd name="adj" fmla="val 3376"/>
            </a:avLst>
          </a:prstGeom>
          <a:solidFill>
            <a:srgbClr val="FFFFFF">
              <a:alpha val="5000"/>
            </a:srgbClr>
          </a:solidFill>
          <a:ln w="9525">
            <a:solidFill>
              <a:srgbClr val="FFFFFF">
                <a:alpha val="5000"/>
              </a:srgbClr>
            </a:solidFill>
          </a:ln>
        </p:spPr>
        <p:txBody>
          <a:bodyPr wrap="square" rtlCol="0" anchor="ctr"/>
          <a:lstStyle/>
          <a:p>
            <a:pPr marL="0" indent="0">
              <a:buNone/>
            </a:pPr>
            <a:endParaRPr lang="en-US" sz="1350" dirty="0"/>
          </a:p>
        </p:txBody>
      </p:sp>
      <p:pic>
        <p:nvPicPr>
          <p:cNvPr id="6" name="Image 2" descr="image.png"/>
          <p:cNvPicPr>
            <a:picLocks noChangeAspect="1"/>
          </p:cNvPicPr>
          <p:nvPr/>
        </p:nvPicPr>
        <p:blipFill>
          <a:blip r:embed="rId1"/>
          <a:srcRect/>
          <a:stretch>
            <a:fillRect/>
          </a:stretch>
        </p:blipFill>
        <p:spPr>
          <a:xfrm>
            <a:off x="435769" y="1271588"/>
            <a:ext cx="164306" cy="142875"/>
          </a:xfrm>
          <a:prstGeom prst="rect">
            <a:avLst/>
          </a:prstGeom>
        </p:spPr>
      </p:pic>
      <p:sp>
        <p:nvSpPr>
          <p:cNvPr id="7" name="Text 2"/>
          <p:cNvSpPr/>
          <p:nvPr/>
        </p:nvSpPr>
        <p:spPr>
          <a:xfrm>
            <a:off x="657225" y="1243013"/>
            <a:ext cx="3051810" cy="205740"/>
          </a:xfrm>
          <a:prstGeom prst="rect">
            <a:avLst/>
          </a:prstGeom>
          <a:noFill/>
        </p:spPr>
        <p:txBody>
          <a:bodyPr vert="horz" wrap="none" lIns="0" tIns="0" rIns="0" bIns="0" rtlCol="0" anchor="ctr">
            <a:normAutofit fontScale="25000"/>
          </a:bodyPr>
          <a:lstStyle/>
          <a:p>
            <a:pPr marL="0" indent="0" algn="l">
              <a:lnSpc>
                <a:spcPts val="2100"/>
              </a:lnSpc>
              <a:buNone/>
            </a:pPr>
            <a:r>
              <a:rPr lang="en-US" altLang="zh-CN" sz="5600" dirty="0">
                <a:solidFill>
                  <a:srgbClr val="00D4FF"/>
                </a:solidFill>
              </a:rPr>
              <a:t>Interaction Architecture: Three-Tier Entry Design</a:t>
            </a:r>
            <a:endParaRPr lang="en-US" altLang="zh-CN" sz="5600" dirty="0">
              <a:solidFill>
                <a:srgbClr val="00D4FF"/>
              </a:solidFill>
            </a:endParaRPr>
          </a:p>
        </p:txBody>
      </p:sp>
      <p:grpSp>
        <p:nvGrpSpPr>
          <p:cNvPr id="17" name="组合 16"/>
          <p:cNvGrpSpPr/>
          <p:nvPr/>
        </p:nvGrpSpPr>
        <p:grpSpPr>
          <a:xfrm>
            <a:off x="435134" y="1958340"/>
            <a:ext cx="3393281" cy="702310"/>
            <a:chOff x="686" y="2408"/>
            <a:chExt cx="5344" cy="1106"/>
          </a:xfrm>
        </p:grpSpPr>
        <p:pic>
          <p:nvPicPr>
            <p:cNvPr id="8" name="Image 3" descr="image.png"/>
            <p:cNvPicPr>
              <a:picLocks noChangeAspect="1"/>
            </p:cNvPicPr>
            <p:nvPr/>
          </p:nvPicPr>
          <p:blipFill>
            <a:blip r:embed="rId2"/>
            <a:srcRect/>
            <a:stretch>
              <a:fillRect/>
            </a:stretch>
          </p:blipFill>
          <p:spPr>
            <a:xfrm>
              <a:off x="686" y="2512"/>
              <a:ext cx="68" cy="158"/>
            </a:xfrm>
            <a:prstGeom prst="rect">
              <a:avLst/>
            </a:prstGeom>
          </p:spPr>
        </p:pic>
        <p:sp>
          <p:nvSpPr>
            <p:cNvPr id="9" name="Text 3"/>
            <p:cNvSpPr/>
            <p:nvPr/>
          </p:nvSpPr>
          <p:spPr>
            <a:xfrm>
              <a:off x="865" y="2408"/>
              <a:ext cx="5165" cy="1106"/>
            </a:xfrm>
            <a:prstGeom prst="rect">
              <a:avLst/>
            </a:prstGeom>
            <a:noFill/>
          </p:spPr>
          <p:txBody>
            <a:bodyPr vert="horz" wrap="square" lIns="0" tIns="0" rIns="0" bIns="0" rtlCol="0" anchor="t"/>
            <a:lstStyle/>
            <a:p>
              <a:pPr marL="0" indent="0" algn="l">
                <a:lnSpc>
                  <a:spcPts val="1650"/>
                </a:lnSpc>
                <a:buNone/>
              </a:pPr>
              <a:r>
                <a:rPr lang="en-US" altLang="zh-CN" sz="900" b="1" dirty="0">
                  <a:solidFill>
                    <a:schemeClr val="bg1"/>
                  </a:solidFill>
                </a:rPr>
                <a:t>Swipe up from the bottom:</a:t>
              </a:r>
              <a:r>
                <a:rPr lang="en-US" altLang="zh-CN" sz="900" dirty="0">
                  <a:solidFill>
                    <a:schemeClr val="bg1"/>
                  </a:solidFill>
                </a:rPr>
                <a:t> Access the template management page. It supports a total of 7 template sets (Custom, Exposure, Focus, and Composition), and image analysis options within each template can be freely added or removed.</a:t>
              </a:r>
              <a:endParaRPr lang="en-US" altLang="zh-CN" sz="900" dirty="0">
                <a:solidFill>
                  <a:schemeClr val="bg1"/>
                </a:solidFill>
              </a:endParaRPr>
            </a:p>
          </p:txBody>
        </p:sp>
      </p:grpSp>
      <p:grpSp>
        <p:nvGrpSpPr>
          <p:cNvPr id="16" name="组合 15"/>
          <p:cNvGrpSpPr/>
          <p:nvPr/>
        </p:nvGrpSpPr>
        <p:grpSpPr>
          <a:xfrm>
            <a:off x="435610" y="3393440"/>
            <a:ext cx="3200400" cy="314960"/>
            <a:chOff x="686" y="3038"/>
            <a:chExt cx="5040" cy="496"/>
          </a:xfrm>
        </p:grpSpPr>
        <p:pic>
          <p:nvPicPr>
            <p:cNvPr id="10" name="Image 4" descr="image.png"/>
            <p:cNvPicPr>
              <a:picLocks noChangeAspect="1"/>
            </p:cNvPicPr>
            <p:nvPr/>
          </p:nvPicPr>
          <p:blipFill>
            <a:blip r:embed="rId3"/>
            <a:srcRect/>
            <a:stretch>
              <a:fillRect/>
            </a:stretch>
          </p:blipFill>
          <p:spPr>
            <a:xfrm>
              <a:off x="686" y="3142"/>
              <a:ext cx="90" cy="158"/>
            </a:xfrm>
            <a:prstGeom prst="rect">
              <a:avLst/>
            </a:prstGeom>
          </p:spPr>
        </p:pic>
        <p:sp>
          <p:nvSpPr>
            <p:cNvPr id="11" name="Text 4"/>
            <p:cNvSpPr/>
            <p:nvPr/>
          </p:nvSpPr>
          <p:spPr>
            <a:xfrm>
              <a:off x="888" y="3038"/>
              <a:ext cx="4838" cy="497"/>
            </a:xfrm>
            <a:prstGeom prst="rect">
              <a:avLst/>
            </a:prstGeom>
            <a:noFill/>
          </p:spPr>
          <p:txBody>
            <a:bodyPr vert="horz" wrap="square" lIns="0" tIns="0" rIns="0" bIns="0" rtlCol="0" anchor="t"/>
            <a:lstStyle/>
            <a:p>
              <a:pPr marL="0" indent="0" algn="l">
                <a:lnSpc>
                  <a:spcPts val="1650"/>
                </a:lnSpc>
                <a:buNone/>
              </a:pPr>
              <a:r>
                <a:rPr lang="en-US" altLang="zh-CN" sz="900" b="1" dirty="0">
                  <a:solidFill>
                    <a:schemeClr val="bg1"/>
                  </a:solidFill>
                </a:rPr>
                <a:t>Swipe down from the top: </a:t>
              </a:r>
              <a:r>
                <a:rPr lang="en-US" altLang="zh-CN" sz="900" dirty="0">
                  <a:solidFill>
                    <a:schemeClr val="bg1"/>
                  </a:solidFill>
                </a:rPr>
                <a:t>Zone-based triggering of four major settings interfaces—Display Settings, Feature Settings, System Settings, and Device Information.</a:t>
              </a:r>
              <a:endParaRPr lang="en-US" altLang="zh-CN" sz="900" dirty="0">
                <a:solidFill>
                  <a:schemeClr val="bg1"/>
                </a:solidFill>
              </a:endParaRPr>
            </a:p>
          </p:txBody>
        </p:sp>
      </p:grpSp>
      <p:grpSp>
        <p:nvGrpSpPr>
          <p:cNvPr id="15" name="组合 14"/>
          <p:cNvGrpSpPr/>
          <p:nvPr/>
        </p:nvGrpSpPr>
        <p:grpSpPr>
          <a:xfrm>
            <a:off x="478155" y="4566920"/>
            <a:ext cx="3003550" cy="166370"/>
            <a:chOff x="686" y="3668"/>
            <a:chExt cx="4730" cy="262"/>
          </a:xfrm>
        </p:grpSpPr>
        <p:pic>
          <p:nvPicPr>
            <p:cNvPr id="12" name="Image 5" descr="image.png"/>
            <p:cNvPicPr>
              <a:picLocks noChangeAspect="1"/>
            </p:cNvPicPr>
            <p:nvPr/>
          </p:nvPicPr>
          <p:blipFill>
            <a:blip r:embed="rId4"/>
            <a:srcRect/>
            <a:stretch>
              <a:fillRect/>
            </a:stretch>
          </p:blipFill>
          <p:spPr>
            <a:xfrm>
              <a:off x="686" y="3772"/>
              <a:ext cx="158" cy="158"/>
            </a:xfrm>
            <a:prstGeom prst="rect">
              <a:avLst/>
            </a:prstGeom>
          </p:spPr>
        </p:pic>
        <p:sp>
          <p:nvSpPr>
            <p:cNvPr id="13" name="Text 5"/>
            <p:cNvSpPr/>
            <p:nvPr/>
          </p:nvSpPr>
          <p:spPr>
            <a:xfrm>
              <a:off x="956" y="3668"/>
              <a:ext cx="4460" cy="248"/>
            </a:xfrm>
            <a:prstGeom prst="rect">
              <a:avLst/>
            </a:prstGeom>
            <a:noFill/>
          </p:spPr>
          <p:txBody>
            <a:bodyPr vert="horz" wrap="none" lIns="0" tIns="0" rIns="0" bIns="0" rtlCol="0" anchor="t">
              <a:normAutofit fontScale="25000"/>
            </a:bodyPr>
            <a:lstStyle/>
            <a:p>
              <a:pPr marL="0" indent="0" algn="l">
                <a:lnSpc>
                  <a:spcPts val="1650"/>
                </a:lnSpc>
                <a:buNone/>
              </a:pPr>
              <a:r>
                <a:rPr lang="en-US" altLang="zh-CN" sz="3600" b="1" dirty="0">
                  <a:solidFill>
                    <a:schemeClr val="bg1"/>
                  </a:solidFill>
                </a:rPr>
                <a:t>Swipe left or right:</a:t>
              </a:r>
              <a:r>
                <a:rPr lang="en-US" altLang="zh-CN" sz="3600" dirty="0">
                  <a:solidFill>
                    <a:schemeClr val="bg1"/>
                  </a:solidFill>
                </a:rPr>
                <a:t> Quickly switch between functional modules for seamless transitions between monitoring scenarios.</a:t>
              </a:r>
              <a:endParaRPr lang="en-US" altLang="zh-CN" sz="3600" dirty="0">
                <a:solidFill>
                  <a:schemeClr val="bg1"/>
                </a:solidFill>
              </a:endParaRPr>
            </a:p>
          </p:txBody>
        </p:sp>
      </p:grpSp>
      <p:sp>
        <p:nvSpPr>
          <p:cNvPr id="24"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21" name="Shape 19"/>
          <p:cNvSpPr/>
          <p:nvPr/>
        </p:nvSpPr>
        <p:spPr>
          <a:xfrm>
            <a:off x="0" y="5074920"/>
            <a:ext cx="9144000" cy="36576"/>
          </a:xfrm>
          <a:prstGeom prst="rect">
            <a:avLst/>
          </a:prstGeom>
          <a:solidFill>
            <a:srgbClr val="58A6FF"/>
          </a:solidFill>
        </p:spPr>
      </p:sp>
      <p:grpSp>
        <p:nvGrpSpPr>
          <p:cNvPr id="25" name="组合 24"/>
          <p:cNvGrpSpPr/>
          <p:nvPr/>
        </p:nvGrpSpPr>
        <p:grpSpPr>
          <a:xfrm>
            <a:off x="3927475" y="1307465"/>
            <a:ext cx="4908550" cy="2760980"/>
            <a:chOff x="6185" y="2059"/>
            <a:chExt cx="7730" cy="4348"/>
          </a:xfrm>
        </p:grpSpPr>
        <p:grpSp>
          <p:nvGrpSpPr>
            <p:cNvPr id="22" name="组合 21"/>
            <p:cNvGrpSpPr/>
            <p:nvPr/>
          </p:nvGrpSpPr>
          <p:grpSpPr>
            <a:xfrm>
              <a:off x="6185" y="2059"/>
              <a:ext cx="7730" cy="4348"/>
              <a:chOff x="6185" y="2059"/>
              <a:chExt cx="7730" cy="4348"/>
            </a:xfrm>
          </p:grpSpPr>
          <p:pic>
            <p:nvPicPr>
              <p:cNvPr id="33" name="图片 32"/>
              <p:cNvPicPr/>
              <p:nvPr/>
            </p:nvPicPr>
            <p:blipFill>
              <a:blip r:embed="rId5"/>
              <a:stretch>
                <a:fillRect/>
              </a:stretch>
            </p:blipFill>
            <p:spPr>
              <a:xfrm>
                <a:off x="6185" y="2059"/>
                <a:ext cx="7731" cy="4348"/>
              </a:xfrm>
              <a:prstGeom prst="rect">
                <a:avLst/>
              </a:prstGeom>
            </p:spPr>
          </p:pic>
          <p:sp>
            <p:nvSpPr>
              <p:cNvPr id="3" name="矩形 2"/>
              <p:cNvSpPr/>
              <p:nvPr/>
            </p:nvSpPr>
            <p:spPr>
              <a:xfrm>
                <a:off x="7345" y="3717"/>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New Template</a:t>
                </a:r>
                <a:endParaRPr lang="en-US" altLang="zh-CN" sz="300"/>
              </a:p>
            </p:txBody>
          </p:sp>
          <p:sp>
            <p:nvSpPr>
              <p:cNvPr id="4" name="矩形 3"/>
              <p:cNvSpPr/>
              <p:nvPr/>
            </p:nvSpPr>
            <p:spPr>
              <a:xfrm>
                <a:off x="9598" y="3717"/>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Custom</a:t>
                </a:r>
                <a:endParaRPr lang="en-US" altLang="zh-CN" sz="300"/>
              </a:p>
            </p:txBody>
          </p:sp>
          <p:sp>
            <p:nvSpPr>
              <p:cNvPr id="14" name="矩形 13"/>
              <p:cNvSpPr/>
              <p:nvPr/>
            </p:nvSpPr>
            <p:spPr>
              <a:xfrm>
                <a:off x="11926" y="3717"/>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Exposure</a:t>
                </a:r>
                <a:endParaRPr lang="en-US" altLang="zh-CN" sz="300"/>
              </a:p>
            </p:txBody>
          </p:sp>
          <p:sp>
            <p:nvSpPr>
              <p:cNvPr id="18" name="矩形 17"/>
              <p:cNvSpPr/>
              <p:nvPr/>
            </p:nvSpPr>
            <p:spPr>
              <a:xfrm>
                <a:off x="7345" y="5522"/>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Focus Adjustment</a:t>
                </a:r>
                <a:endParaRPr lang="en-US" altLang="zh-CN" sz="300"/>
              </a:p>
            </p:txBody>
          </p:sp>
          <p:sp>
            <p:nvSpPr>
              <p:cNvPr id="19" name="矩形 18"/>
              <p:cNvSpPr/>
              <p:nvPr/>
            </p:nvSpPr>
            <p:spPr>
              <a:xfrm>
                <a:off x="9598" y="5522"/>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Composition</a:t>
                </a:r>
                <a:endParaRPr lang="en-US" altLang="zh-CN" sz="300"/>
              </a:p>
            </p:txBody>
          </p:sp>
          <p:sp>
            <p:nvSpPr>
              <p:cNvPr id="20" name="矩形 19"/>
              <p:cNvSpPr/>
              <p:nvPr/>
            </p:nvSpPr>
            <p:spPr>
              <a:xfrm>
                <a:off x="11926" y="5522"/>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Custom2</a:t>
                </a:r>
                <a:endParaRPr lang="en-US" altLang="zh-CN" sz="300"/>
              </a:p>
            </p:txBody>
          </p:sp>
        </p:grpSp>
        <p:sp>
          <p:nvSpPr>
            <p:cNvPr id="23" name="矩形 22"/>
            <p:cNvSpPr/>
            <p:nvPr/>
          </p:nvSpPr>
          <p:spPr>
            <a:xfrm>
              <a:off x="9699" y="2165"/>
              <a:ext cx="761" cy="234"/>
            </a:xfrm>
            <a:prstGeom prst="rect">
              <a:avLst/>
            </a:prstGeom>
            <a:solidFill>
              <a:srgbClr val="11111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 name="图片 32"/>
          <p:cNvPicPr/>
          <p:nvPr/>
        </p:nvPicPr>
        <p:blipFill>
          <a:blip r:embed="rId1"/>
          <a:stretch>
            <a:fillRect/>
          </a:stretch>
        </p:blipFill>
        <p:spPr>
          <a:xfrm>
            <a:off x="4234498" y="751681"/>
            <a:ext cx="4909185" cy="2760821"/>
          </a:xfrm>
          <a:prstGeom prst="rect">
            <a:avLst/>
          </a:prstGeom>
        </p:spPr>
      </p:pic>
      <p:sp>
        <p:nvSpPr>
          <p:cNvPr id="34" name="文本框 33"/>
          <p:cNvSpPr txBox="1"/>
          <p:nvPr/>
        </p:nvSpPr>
        <p:spPr>
          <a:xfrm>
            <a:off x="403225" y="871220"/>
            <a:ext cx="3903980" cy="3672840"/>
          </a:xfrm>
          <a:prstGeom prst="rect">
            <a:avLst/>
          </a:prstGeom>
          <a:noFill/>
        </p:spPr>
        <p:txBody>
          <a:bodyPr wrap="square" rtlCol="0">
            <a:noAutofit/>
          </a:bodyPr>
          <a:p>
            <a:pPr indent="0" fontAlgn="auto">
              <a:lnSpc>
                <a:spcPct val="150000"/>
              </a:lnSpc>
            </a:pPr>
            <a:r>
              <a:rPr lang="en-US" altLang="zh-CN" sz="1200" dirty="0">
                <a:solidFill>
                  <a:srgbClr val="E2E8F0"/>
                </a:solidFill>
                <a:ea typeface="MiSans" panose="00000500000000000000" pitchFamily="34" charset="-122"/>
                <a:cs typeface="+mn-lt"/>
              </a:rPr>
              <a:t>Exposure: waveform, zebra stripes, false color</a:t>
            </a:r>
            <a:endParaRPr lang="en-US" altLang="zh-CN" sz="1200" dirty="0">
              <a:solidFill>
                <a:srgbClr val="E2E8F0"/>
              </a:solidFill>
              <a:ea typeface="MiSans" panose="00000500000000000000" pitchFamily="34" charset="-122"/>
              <a:cs typeface="+mn-lt"/>
            </a:endParaRPr>
          </a:p>
          <a:p>
            <a:pPr indent="0" fontAlgn="auto">
              <a:lnSpc>
                <a:spcPct val="150000"/>
              </a:lnSpc>
            </a:pPr>
            <a:endParaRPr lang="en-US" altLang="zh-CN" sz="1200" dirty="0">
              <a:solidFill>
                <a:srgbClr val="E2E8F0"/>
              </a:solidFill>
              <a:ea typeface="MiSans" panose="00000500000000000000" pitchFamily="34" charset="-122"/>
              <a:cs typeface="+mn-lt"/>
            </a:endParaRPr>
          </a:p>
          <a:p>
            <a:pPr indent="0" fontAlgn="auto">
              <a:lnSpc>
                <a:spcPct val="150000"/>
              </a:lnSpc>
            </a:pPr>
            <a:r>
              <a:rPr lang="en-US" altLang="zh-CN" sz="1200" dirty="0">
                <a:solidFill>
                  <a:srgbClr val="E2E8F0"/>
                </a:solidFill>
                <a:ea typeface="MiSans" panose="00000500000000000000" pitchFamily="34" charset="-122"/>
                <a:cs typeface="+mn-lt"/>
              </a:rPr>
              <a:t>Focus: center marker, focus assist, sharpness</a:t>
            </a:r>
            <a:endParaRPr lang="en-US" altLang="zh-CN" sz="1200" dirty="0">
              <a:solidFill>
                <a:srgbClr val="E2E8F0"/>
              </a:solidFill>
              <a:ea typeface="MiSans" panose="00000500000000000000" pitchFamily="34" charset="-122"/>
              <a:cs typeface="+mn-lt"/>
            </a:endParaRPr>
          </a:p>
          <a:p>
            <a:pPr indent="0" fontAlgn="auto">
              <a:lnSpc>
                <a:spcPct val="150000"/>
              </a:lnSpc>
            </a:pPr>
            <a:endParaRPr lang="en-US" altLang="zh-CN" sz="1200" dirty="0">
              <a:solidFill>
                <a:srgbClr val="E2E8F0"/>
              </a:solidFill>
              <a:ea typeface="MiSans" panose="00000500000000000000" pitchFamily="34" charset="-122"/>
              <a:cs typeface="+mn-lt"/>
            </a:endParaRPr>
          </a:p>
          <a:p>
            <a:pPr indent="0" fontAlgn="auto">
              <a:lnSpc>
                <a:spcPct val="150000"/>
              </a:lnSpc>
            </a:pPr>
            <a:r>
              <a:rPr lang="en-US" altLang="zh-CN" sz="1200" dirty="0">
                <a:solidFill>
                  <a:srgbClr val="E2E8F0"/>
                </a:solidFill>
                <a:ea typeface="MiSans" panose="00000500000000000000" pitchFamily="34" charset="-122"/>
                <a:cs typeface="+mn-lt"/>
              </a:rPr>
              <a:t>Composition: masking marker, safety frame, center marker, grid marker</a:t>
            </a:r>
            <a:endParaRPr lang="en-US" altLang="zh-CN" sz="1200" dirty="0">
              <a:solidFill>
                <a:srgbClr val="E2E8F0"/>
              </a:solidFill>
              <a:ea typeface="MiSans" panose="00000500000000000000" pitchFamily="34" charset="-122"/>
              <a:cs typeface="+mn-lt"/>
            </a:endParaRPr>
          </a:p>
          <a:p>
            <a:pPr indent="0" fontAlgn="auto">
              <a:lnSpc>
                <a:spcPct val="150000"/>
              </a:lnSpc>
            </a:pPr>
            <a:endParaRPr lang="en-US" altLang="zh-CN" sz="1200" dirty="0">
              <a:solidFill>
                <a:srgbClr val="E2E8F0"/>
              </a:solidFill>
              <a:ea typeface="MiSans" panose="00000500000000000000" pitchFamily="34" charset="-122"/>
              <a:cs typeface="+mn-lt"/>
            </a:endParaRPr>
          </a:p>
          <a:p>
            <a:pPr indent="0" fontAlgn="auto">
              <a:lnSpc>
                <a:spcPct val="150000"/>
              </a:lnSpc>
            </a:pPr>
            <a:r>
              <a:rPr lang="en-US" altLang="zh-CN" sz="1200" dirty="0">
                <a:solidFill>
                  <a:srgbClr val="E2E8F0"/>
                </a:solidFill>
                <a:ea typeface="MiSans" panose="00000500000000000000" pitchFamily="34" charset="-122"/>
                <a:cs typeface="+mn-lt"/>
              </a:rPr>
              <a:t>PS: 1. The maximum number of templates is 7. In addition to the 4 templates included by default,3 more templates can be created (template naming is supported); </a:t>
            </a:r>
            <a:endParaRPr lang="en-US" altLang="zh-CN" sz="1200" dirty="0">
              <a:solidFill>
                <a:srgbClr val="E2E8F0"/>
              </a:solidFill>
              <a:ea typeface="MiSans" panose="00000500000000000000" pitchFamily="34" charset="-122"/>
              <a:cs typeface="+mn-lt"/>
            </a:endParaRPr>
          </a:p>
          <a:p>
            <a:pPr indent="0" fontAlgn="auto">
              <a:lnSpc>
                <a:spcPct val="150000"/>
              </a:lnSpc>
            </a:pPr>
            <a:r>
              <a:rPr lang="en-US" altLang="zh-CN" sz="1200" dirty="0">
                <a:solidFill>
                  <a:srgbClr val="E2E8F0"/>
                </a:solidFill>
                <a:ea typeface="MiSans" panose="00000500000000000000" pitchFamily="34" charset="-122"/>
                <a:cs typeface="+mn-lt"/>
              </a:rPr>
              <a:t>2. Each template supports adding/removing image analysis options.</a:t>
            </a:r>
            <a:endParaRPr lang="en-US" altLang="zh-CN" sz="1200" dirty="0">
              <a:solidFill>
                <a:srgbClr val="E2E8F0"/>
              </a:solidFill>
              <a:ea typeface="MiSans" panose="00000500000000000000" pitchFamily="34" charset="-122"/>
              <a:cs typeface="+mn-lt"/>
            </a:endParaRPr>
          </a:p>
        </p:txBody>
      </p:sp>
      <p:sp>
        <p:nvSpPr>
          <p:cNvPr id="24"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3" name="椭圆 2"/>
          <p:cNvSpPr>
            <a:spLocks noChangeAspect="1"/>
          </p:cNvSpPr>
          <p:nvPr/>
        </p:nvSpPr>
        <p:spPr>
          <a:xfrm>
            <a:off x="381000" y="986155"/>
            <a:ext cx="86995" cy="86995"/>
          </a:xfrm>
          <a:prstGeom prst="ellipse">
            <a:avLst/>
          </a:prstGeom>
          <a:solidFill>
            <a:schemeClr val="accent1">
              <a:alpha val="86000"/>
            </a:schemeClr>
          </a:solidFill>
          <a:ln w="12700" cap="flat" cmpd="sng">
            <a:noFill/>
            <a:prstDash val="solid"/>
            <a:miter lim="800000"/>
          </a:ln>
          <a:effectLst>
            <a:softEdge rad="317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椭圆 3"/>
          <p:cNvSpPr>
            <a:spLocks noChangeAspect="1"/>
          </p:cNvSpPr>
          <p:nvPr/>
        </p:nvSpPr>
        <p:spPr>
          <a:xfrm>
            <a:off x="381000" y="1400175"/>
            <a:ext cx="86995" cy="86995"/>
          </a:xfrm>
          <a:prstGeom prst="ellipse">
            <a:avLst/>
          </a:prstGeom>
          <a:solidFill>
            <a:schemeClr val="accent1">
              <a:alpha val="86000"/>
            </a:schemeClr>
          </a:solidFill>
          <a:ln w="12700" cap="flat" cmpd="sng">
            <a:noFill/>
            <a:prstDash val="solid"/>
            <a:miter lim="800000"/>
          </a:ln>
          <a:effectLst>
            <a:softEdge rad="317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椭圆 13"/>
          <p:cNvSpPr>
            <a:spLocks noChangeAspect="1"/>
          </p:cNvSpPr>
          <p:nvPr/>
        </p:nvSpPr>
        <p:spPr>
          <a:xfrm>
            <a:off x="375920" y="1821815"/>
            <a:ext cx="86995" cy="86995"/>
          </a:xfrm>
          <a:prstGeom prst="ellipse">
            <a:avLst/>
          </a:prstGeom>
          <a:solidFill>
            <a:schemeClr val="accent1">
              <a:alpha val="86000"/>
            </a:schemeClr>
          </a:solidFill>
          <a:ln w="12700" cap="flat" cmpd="sng">
            <a:noFill/>
            <a:prstDash val="solid"/>
            <a:miter lim="800000"/>
          </a:ln>
          <a:effectLst>
            <a:softEdge rad="317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Shape 19"/>
          <p:cNvSpPr/>
          <p:nvPr/>
        </p:nvSpPr>
        <p:spPr>
          <a:xfrm>
            <a:off x="0" y="5074920"/>
            <a:ext cx="9144000" cy="36576"/>
          </a:xfrm>
          <a:prstGeom prst="rect">
            <a:avLst/>
          </a:prstGeom>
          <a:solidFill>
            <a:srgbClr val="58A6FF"/>
          </a:solidFill>
        </p:spPr>
      </p:sp>
      <p:grpSp>
        <p:nvGrpSpPr>
          <p:cNvPr id="25" name="组合 24"/>
          <p:cNvGrpSpPr/>
          <p:nvPr/>
        </p:nvGrpSpPr>
        <p:grpSpPr>
          <a:xfrm>
            <a:off x="4128135" y="751840"/>
            <a:ext cx="4908550" cy="2760980"/>
            <a:chOff x="6185" y="2059"/>
            <a:chExt cx="7730" cy="4348"/>
          </a:xfrm>
        </p:grpSpPr>
        <p:grpSp>
          <p:nvGrpSpPr>
            <p:cNvPr id="22" name="组合 21"/>
            <p:cNvGrpSpPr/>
            <p:nvPr/>
          </p:nvGrpSpPr>
          <p:grpSpPr>
            <a:xfrm>
              <a:off x="6185" y="2059"/>
              <a:ext cx="7730" cy="4348"/>
              <a:chOff x="6185" y="2059"/>
              <a:chExt cx="7730" cy="4348"/>
            </a:xfrm>
          </p:grpSpPr>
          <p:pic>
            <p:nvPicPr>
              <p:cNvPr id="2" name="图片 1"/>
              <p:cNvPicPr/>
              <p:nvPr/>
            </p:nvPicPr>
            <p:blipFill>
              <a:blip r:embed="rId1"/>
              <a:stretch>
                <a:fillRect/>
              </a:stretch>
            </p:blipFill>
            <p:spPr>
              <a:xfrm>
                <a:off x="6185" y="2059"/>
                <a:ext cx="7731" cy="4348"/>
              </a:xfrm>
              <a:prstGeom prst="rect">
                <a:avLst/>
              </a:prstGeom>
            </p:spPr>
          </p:pic>
          <p:sp>
            <p:nvSpPr>
              <p:cNvPr id="5" name="矩形 4"/>
              <p:cNvSpPr/>
              <p:nvPr/>
            </p:nvSpPr>
            <p:spPr>
              <a:xfrm>
                <a:off x="7345" y="3717"/>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New Template</a:t>
                </a:r>
                <a:endParaRPr lang="en-US" altLang="zh-CN" sz="300"/>
              </a:p>
            </p:txBody>
          </p:sp>
          <p:sp>
            <p:nvSpPr>
              <p:cNvPr id="6" name="矩形 5"/>
              <p:cNvSpPr/>
              <p:nvPr/>
            </p:nvSpPr>
            <p:spPr>
              <a:xfrm>
                <a:off x="9598" y="3717"/>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Custom</a:t>
                </a:r>
                <a:endParaRPr lang="en-US" altLang="zh-CN" sz="300"/>
              </a:p>
            </p:txBody>
          </p:sp>
          <p:sp>
            <p:nvSpPr>
              <p:cNvPr id="7" name="矩形 6"/>
              <p:cNvSpPr/>
              <p:nvPr/>
            </p:nvSpPr>
            <p:spPr>
              <a:xfrm>
                <a:off x="11926" y="3717"/>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Exposure</a:t>
                </a:r>
                <a:endParaRPr lang="en-US" altLang="zh-CN" sz="300"/>
              </a:p>
            </p:txBody>
          </p:sp>
          <p:sp>
            <p:nvSpPr>
              <p:cNvPr id="18" name="矩形 17"/>
              <p:cNvSpPr/>
              <p:nvPr/>
            </p:nvSpPr>
            <p:spPr>
              <a:xfrm>
                <a:off x="7345" y="5522"/>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Focus Adjustment</a:t>
                </a:r>
                <a:endParaRPr lang="en-US" altLang="zh-CN" sz="300"/>
              </a:p>
            </p:txBody>
          </p:sp>
          <p:sp>
            <p:nvSpPr>
              <p:cNvPr id="19" name="矩形 18"/>
              <p:cNvSpPr/>
              <p:nvPr/>
            </p:nvSpPr>
            <p:spPr>
              <a:xfrm>
                <a:off x="9598" y="5522"/>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Composition</a:t>
                </a:r>
                <a:endParaRPr lang="en-US" altLang="zh-CN" sz="300"/>
              </a:p>
            </p:txBody>
          </p:sp>
          <p:sp>
            <p:nvSpPr>
              <p:cNvPr id="20" name="矩形 19"/>
              <p:cNvSpPr/>
              <p:nvPr/>
            </p:nvSpPr>
            <p:spPr>
              <a:xfrm>
                <a:off x="11926" y="5522"/>
                <a:ext cx="905" cy="141"/>
              </a:xfrm>
              <a:prstGeom prst="rect">
                <a:avLst/>
              </a:prstGeom>
              <a:solidFill>
                <a:srgbClr val="212225"/>
              </a:solidFill>
              <a:ln>
                <a:solidFill>
                  <a:srgbClr val="212225"/>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300"/>
                  <a:t>Custom2</a:t>
                </a:r>
                <a:endParaRPr lang="en-US" altLang="zh-CN" sz="300"/>
              </a:p>
            </p:txBody>
          </p:sp>
        </p:grpSp>
        <p:sp>
          <p:nvSpPr>
            <p:cNvPr id="23" name="矩形 22"/>
            <p:cNvSpPr/>
            <p:nvPr/>
          </p:nvSpPr>
          <p:spPr>
            <a:xfrm>
              <a:off x="9699" y="2165"/>
              <a:ext cx="761" cy="234"/>
            </a:xfrm>
            <a:prstGeom prst="rect">
              <a:avLst/>
            </a:prstGeom>
            <a:solidFill>
              <a:srgbClr val="11111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6" name="Text 1"/>
          <p:cNvSpPr/>
          <p:nvPr/>
        </p:nvSpPr>
        <p:spPr>
          <a:xfrm>
            <a:off x="295910" y="928370"/>
            <a:ext cx="3477895" cy="3583305"/>
          </a:xfrm>
          <a:prstGeom prst="roundRect">
            <a:avLst>
              <a:gd name="adj" fmla="val 3376"/>
            </a:avLst>
          </a:prstGeom>
          <a:solidFill>
            <a:srgbClr val="FFFFFF">
              <a:alpha val="5000"/>
            </a:srgbClr>
          </a:solidFill>
          <a:ln w="9525">
            <a:solidFill>
              <a:srgbClr val="FFFFFF">
                <a:alpha val="5000"/>
              </a:srgbClr>
            </a:solidFill>
          </a:ln>
        </p:spPr>
        <p:txBody>
          <a:bodyPr wrap="square" rtlCol="0" anchor="ctr"/>
          <a:lstStyle/>
          <a:p>
            <a:pPr indent="0" fontAlgn="auto">
              <a:lnSpc>
                <a:spcPct val="150000"/>
              </a:lnSpc>
              <a:buNone/>
            </a:pPr>
            <a:r>
              <a:rPr lang="en-US" altLang="zh-CN" sz="1000" b="1" dirty="0">
                <a:solidFill>
                  <a:srgbClr val="E2E8F0"/>
                </a:solidFill>
                <a:ea typeface="MiSans" panose="00000500000000000000" pitchFamily="34" charset="-122"/>
                <a:cs typeface="+mn-lt"/>
              </a:rPr>
              <a:t>Display Settings</a:t>
            </a:r>
            <a:r>
              <a:rPr lang="en-US" altLang="zh-CN" sz="1000" dirty="0">
                <a:solidFill>
                  <a:srgbClr val="E2E8F0"/>
                </a:solidFill>
                <a:ea typeface="MiSans" panose="00000500000000000000" pitchFamily="34" charset="-122"/>
                <a:cs typeface="+mn-lt"/>
              </a:rPr>
              <a:t>: Based on </a:t>
            </a:r>
            <a:r>
              <a:rPr lang="en-US" altLang="zh-CN" sz="1000" dirty="0">
                <a:solidFill>
                  <a:srgbClr val="E2E8F0"/>
                </a:solidFill>
                <a:ea typeface="MiSans" panose="00000500000000000000" pitchFamily="34" charset="-122"/>
                <a:cs typeface="+mn-lt"/>
              </a:rPr>
              <a:t>factory calibration parameters, adjustments are made to brightness, saturation, contrast, exposure, color temperature, calibration, color space, Gamma, R, G, B, etc., to achieve differentiated display effects and meet the needs of various scenarios.</a:t>
            </a:r>
            <a:endParaRPr lang="en-US" altLang="zh-CN" sz="1000" dirty="0">
              <a:solidFill>
                <a:srgbClr val="E2E8F0"/>
              </a:solidFill>
              <a:ea typeface="MiSans" panose="00000500000000000000" pitchFamily="34" charset="-122"/>
              <a:cs typeface="+mn-lt"/>
            </a:endParaRPr>
          </a:p>
          <a:p>
            <a:pPr indent="0" fontAlgn="auto">
              <a:lnSpc>
                <a:spcPct val="150000"/>
              </a:lnSpc>
              <a:buNone/>
            </a:pPr>
            <a:endParaRPr lang="en-US" altLang="zh-CN" sz="1000" dirty="0">
              <a:solidFill>
                <a:srgbClr val="E2E8F0"/>
              </a:solidFill>
              <a:ea typeface="MiSans" panose="00000500000000000000" pitchFamily="34" charset="-122"/>
              <a:cs typeface="+mn-lt"/>
            </a:endParaRPr>
          </a:p>
          <a:p>
            <a:pPr indent="0" fontAlgn="auto">
              <a:lnSpc>
                <a:spcPct val="150000"/>
              </a:lnSpc>
              <a:buNone/>
            </a:pPr>
            <a:r>
              <a:rPr lang="en-US" altLang="zh-CN" sz="1000" b="1" dirty="0">
                <a:solidFill>
                  <a:srgbClr val="FF0000"/>
                </a:solidFill>
                <a:ea typeface="MiSans" panose="00000500000000000000" pitchFamily="34" charset="-122"/>
                <a:cs typeface="+mn-lt"/>
              </a:rPr>
              <a:t>PS</a:t>
            </a:r>
            <a:r>
              <a:rPr lang="en-US" altLang="zh-CN" sz="1000" dirty="0">
                <a:solidFill>
                  <a:srgbClr val="E2E8F0"/>
                </a:solidFill>
                <a:ea typeface="MiSans" panose="00000500000000000000" pitchFamily="34" charset="-122"/>
                <a:cs typeface="+mn-lt"/>
              </a:rPr>
              <a:t>: Gamma is the brightness correction curve, used to match the human eye, compress storage, and monitor video; professional color grading 2.4. Adopts CIE1976 Lab* (CIELAB) color space.</a:t>
            </a:r>
            <a:endParaRPr lang="en-US" altLang="zh-CN" sz="1000" dirty="0">
              <a:solidFill>
                <a:srgbClr val="E2E8F0"/>
              </a:solidFill>
              <a:ea typeface="MiSans" panose="00000500000000000000" pitchFamily="34" charset="-122"/>
              <a:cs typeface="+mn-lt"/>
            </a:endParaRPr>
          </a:p>
          <a:p>
            <a:pPr indent="0" fontAlgn="auto">
              <a:lnSpc>
                <a:spcPct val="150000"/>
              </a:lnSpc>
              <a:buNone/>
            </a:pPr>
            <a:r>
              <a:rPr lang="en-US" altLang="zh-CN" sz="1000" dirty="0">
                <a:solidFill>
                  <a:srgbClr val="E2E8F0"/>
                </a:solidFill>
                <a:ea typeface="MiSans" panose="00000500000000000000" pitchFamily="34" charset="-122"/>
                <a:cs typeface="+mn-lt"/>
              </a:rPr>
              <a:t>Rec.709: Color standard for high-definition television and online video.</a:t>
            </a:r>
            <a:endParaRPr lang="en-US" altLang="zh-CN" sz="1000" dirty="0">
              <a:solidFill>
                <a:srgbClr val="E2E8F0"/>
              </a:solidFill>
              <a:ea typeface="MiSans" panose="00000500000000000000" pitchFamily="34" charset="-122"/>
              <a:cs typeface="+mn-lt"/>
            </a:endParaRPr>
          </a:p>
          <a:p>
            <a:pPr indent="0" fontAlgn="auto">
              <a:lnSpc>
                <a:spcPct val="150000"/>
              </a:lnSpc>
              <a:buNone/>
            </a:pPr>
            <a:r>
              <a:rPr lang="en-US" altLang="zh-CN" sz="1000" dirty="0">
                <a:solidFill>
                  <a:srgbClr val="E2E8F0"/>
                </a:solidFill>
                <a:ea typeface="MiSans" panose="00000500000000000000" pitchFamily="34" charset="-122"/>
                <a:cs typeface="+mn-lt"/>
              </a:rPr>
              <a:t>DCI-P3: Color standard for digital cinema.</a:t>
            </a:r>
            <a:endParaRPr lang="en-US" altLang="zh-CN" sz="1000" dirty="0">
              <a:solidFill>
                <a:srgbClr val="E2E8F0"/>
              </a:solidFill>
              <a:ea typeface="MiSans" panose="00000500000000000000" pitchFamily="34" charset="-122"/>
              <a:cs typeface="+mn-lt"/>
            </a:endParaRPr>
          </a:p>
        </p:txBody>
      </p:sp>
      <p:pic>
        <p:nvPicPr>
          <p:cNvPr id="34" name="图片 33" descr="显示设置／GAMMA"/>
          <p:cNvPicPr>
            <a:picLocks noChangeAspect="1"/>
          </p:cNvPicPr>
          <p:nvPr/>
        </p:nvPicPr>
        <p:blipFill>
          <a:blip r:embed="rId1"/>
          <a:stretch>
            <a:fillRect/>
          </a:stretch>
        </p:blipFill>
        <p:spPr>
          <a:xfrm>
            <a:off x="4000024" y="1292066"/>
            <a:ext cx="4828223" cy="2716054"/>
          </a:xfrm>
          <a:prstGeom prst="rect">
            <a:avLst/>
          </a:prstGeom>
        </p:spPr>
      </p:pic>
      <p:sp>
        <p:nvSpPr>
          <p:cNvPr id="24"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21" name="Shape 19"/>
          <p:cNvSpPr/>
          <p:nvPr/>
        </p:nvSpPr>
        <p:spPr>
          <a:xfrm>
            <a:off x="0" y="5074920"/>
            <a:ext cx="9144000" cy="36576"/>
          </a:xfrm>
          <a:prstGeom prst="rect">
            <a:avLst/>
          </a:prstGeom>
          <a:solidFill>
            <a:srgbClr val="58A6FF"/>
          </a:solid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ext 6"/>
          <p:cNvSpPr/>
          <p:nvPr/>
        </p:nvSpPr>
        <p:spPr>
          <a:xfrm>
            <a:off x="423863" y="2167890"/>
            <a:ext cx="3471863" cy="807244"/>
          </a:xfrm>
          <a:prstGeom prst="roundRect">
            <a:avLst>
              <a:gd name="adj" fmla="val 2649"/>
            </a:avLst>
          </a:prstGeom>
          <a:solidFill>
            <a:srgbClr val="FFFFFF">
              <a:alpha val="5000"/>
            </a:srgbClr>
          </a:solidFill>
          <a:ln w="9525">
            <a:solidFill>
              <a:srgbClr val="FFFFFF">
                <a:alpha val="5000"/>
              </a:srgbClr>
            </a:solidFill>
          </a:ln>
        </p:spPr>
        <p:txBody>
          <a:bodyPr wrap="square" rtlCol="0" anchor="ctr"/>
          <a:lstStyle/>
          <a:p>
            <a:pPr marL="0" indent="0">
              <a:lnSpc>
                <a:spcPct val="150000"/>
              </a:lnSpc>
              <a:buNone/>
            </a:pPr>
            <a:r>
              <a:rPr lang="en-US" altLang="zh-CN" sz="1200" b="1" dirty="0">
                <a:solidFill>
                  <a:srgbClr val="E2E8F0"/>
                </a:solidFill>
                <a:ea typeface="MiSans" panose="00000500000000000000" pitchFamily="34" charset="-122"/>
                <a:cs typeface="+mn-lt"/>
              </a:rPr>
              <a:t>Stepless Zoom</a:t>
            </a:r>
            <a:r>
              <a:rPr lang="en-US" altLang="zh-CN" sz="1200" dirty="0">
                <a:solidFill>
                  <a:srgbClr val="E2E8F0"/>
                </a:solidFill>
                <a:ea typeface="MiSans" panose="00000500000000000000" pitchFamily="34" charset="-122"/>
                <a:cs typeface="+mn-lt"/>
              </a:rPr>
              <a:t>: Touch the corresponding area on the screen with two fingers to zoom in; supports 1x–4x touch-controlled zooming.</a:t>
            </a:r>
            <a:endParaRPr lang="en-US" altLang="zh-CN" sz="1200" dirty="0">
              <a:solidFill>
                <a:srgbClr val="E2E8F0"/>
              </a:solidFill>
              <a:ea typeface="MiSans" panose="00000500000000000000" pitchFamily="34" charset="-122"/>
              <a:cs typeface="+mn-lt"/>
            </a:endParaRPr>
          </a:p>
        </p:txBody>
      </p:sp>
      <p:pic>
        <p:nvPicPr>
          <p:cNvPr id="6" name="图片 5"/>
          <p:cNvPicPr/>
          <p:nvPr/>
        </p:nvPicPr>
        <p:blipFill>
          <a:blip r:embed="rId1"/>
          <a:stretch>
            <a:fillRect/>
          </a:stretch>
        </p:blipFill>
        <p:spPr>
          <a:xfrm>
            <a:off x="4248626" y="1424940"/>
            <a:ext cx="4582001" cy="2568893"/>
          </a:xfrm>
          <a:prstGeom prst="rect">
            <a:avLst/>
          </a:prstGeom>
        </p:spPr>
      </p:pic>
      <p:sp>
        <p:nvSpPr>
          <p:cNvPr id="5"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21" name="Shape 19"/>
          <p:cNvSpPr/>
          <p:nvPr/>
        </p:nvSpPr>
        <p:spPr>
          <a:xfrm>
            <a:off x="0" y="5074920"/>
            <a:ext cx="9144000" cy="36576"/>
          </a:xfrm>
          <a:prstGeom prst="rect">
            <a:avLst/>
          </a:prstGeom>
          <a:solidFill>
            <a:srgbClr val="58A6FF"/>
          </a:solid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ext 6"/>
          <p:cNvSpPr/>
          <p:nvPr/>
        </p:nvSpPr>
        <p:spPr>
          <a:xfrm>
            <a:off x="424180" y="1675765"/>
            <a:ext cx="3440430" cy="1791970"/>
          </a:xfrm>
          <a:prstGeom prst="roundRect">
            <a:avLst>
              <a:gd name="adj" fmla="val 2649"/>
            </a:avLst>
          </a:prstGeom>
          <a:solidFill>
            <a:srgbClr val="FFFFFF">
              <a:alpha val="5000"/>
            </a:srgbClr>
          </a:solidFill>
          <a:ln w="9525">
            <a:solidFill>
              <a:srgbClr val="FFFFFF">
                <a:alpha val="5000"/>
              </a:srgbClr>
            </a:solidFill>
          </a:ln>
        </p:spPr>
        <p:txBody>
          <a:bodyPr wrap="square" rtlCol="0" anchor="ctr"/>
          <a:lstStyle/>
          <a:p>
            <a:pPr marL="0" indent="0">
              <a:lnSpc>
                <a:spcPct val="150000"/>
              </a:lnSpc>
              <a:buNone/>
            </a:pPr>
            <a:r>
              <a:rPr lang="en-US" altLang="zh-CN" sz="1200" dirty="0">
                <a:solidFill>
                  <a:srgbClr val="E2E8F0"/>
                </a:solidFill>
                <a:ea typeface="MiSans" panose="00000500000000000000" pitchFamily="34" charset="-122"/>
                <a:cs typeface="+mn-lt"/>
              </a:rPr>
              <a:t>Video Playback: Supports features such as video bookmarking, segmentation, variable playback speeds (0.25x, 0.5x, 1x, 1.25x, 1.5x, 2x, 3x), pausing, additional settings (looping, reverse playback), and episode selection.</a:t>
            </a:r>
            <a:endParaRPr lang="en-US" altLang="zh-CN" sz="1200" dirty="0">
              <a:solidFill>
                <a:srgbClr val="E2E8F0"/>
              </a:solidFill>
              <a:ea typeface="MiSans" panose="00000500000000000000" pitchFamily="34" charset="-122"/>
              <a:cs typeface="+mn-lt"/>
            </a:endParaRPr>
          </a:p>
        </p:txBody>
      </p:sp>
      <p:pic>
        <p:nvPicPr>
          <p:cNvPr id="5" name="图片 4"/>
          <p:cNvPicPr/>
          <p:nvPr/>
        </p:nvPicPr>
        <p:blipFill>
          <a:blip r:embed="rId1"/>
          <a:stretch>
            <a:fillRect/>
          </a:stretch>
        </p:blipFill>
        <p:spPr>
          <a:xfrm>
            <a:off x="4548664" y="1440656"/>
            <a:ext cx="4013359" cy="2498884"/>
          </a:xfrm>
          <a:prstGeom prst="rect">
            <a:avLst/>
          </a:prstGeom>
        </p:spPr>
      </p:pic>
      <p:sp>
        <p:nvSpPr>
          <p:cNvPr id="24"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21" name="Shape 19"/>
          <p:cNvSpPr/>
          <p:nvPr/>
        </p:nvSpPr>
        <p:spPr>
          <a:xfrm>
            <a:off x="0" y="5074920"/>
            <a:ext cx="9144000" cy="36576"/>
          </a:xfrm>
          <a:prstGeom prst="rect">
            <a:avLst/>
          </a:prstGeom>
          <a:solidFill>
            <a:srgbClr val="58A6FF"/>
          </a:solid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ext 6"/>
          <p:cNvSpPr/>
          <p:nvPr/>
        </p:nvSpPr>
        <p:spPr>
          <a:xfrm>
            <a:off x="431800" y="669290"/>
            <a:ext cx="3987800" cy="4315460"/>
          </a:xfrm>
          <a:prstGeom prst="roundRect">
            <a:avLst>
              <a:gd name="adj" fmla="val 2649"/>
            </a:avLst>
          </a:prstGeom>
          <a:solidFill>
            <a:srgbClr val="FFFFFF">
              <a:alpha val="5000"/>
            </a:srgbClr>
          </a:solidFill>
          <a:ln w="9525">
            <a:solidFill>
              <a:srgbClr val="FFFFFF">
                <a:alpha val="5000"/>
              </a:srgbClr>
            </a:solidFill>
          </a:ln>
        </p:spPr>
        <p:txBody>
          <a:bodyPr wrap="square" rtlCol="0" anchor="ctr"/>
          <a:lstStyle/>
          <a:p>
            <a:pPr indent="0" fontAlgn="auto">
              <a:lnSpc>
                <a:spcPct val="150000"/>
              </a:lnSpc>
              <a:buNone/>
            </a:pPr>
            <a:r>
              <a:rPr lang="en-US" altLang="zh-CN" sz="900" b="1" dirty="0">
                <a:solidFill>
                  <a:srgbClr val="E2E8F0"/>
                </a:solidFill>
                <a:ea typeface="MiSans" panose="00000500000000000000" pitchFamily="34" charset="-122"/>
                <a:cs typeface="+mn-lt"/>
              </a:rPr>
              <a:t>Marker:</a:t>
            </a:r>
            <a:r>
              <a:rPr lang="en-US" altLang="zh-CN" sz="900" dirty="0">
                <a:solidFill>
                  <a:srgbClr val="E2E8F0"/>
                </a:solidFill>
                <a:ea typeface="MiSans" panose="00000500000000000000" pitchFamily="34" charset="-122"/>
                <a:cs typeface="+mn-lt"/>
              </a:rPr>
              <a:t> A marker button is displayed on the homepage when enabled. When any monitor in the same group activates the marker, all other devices in the group will synchronously display the marker status.  (both transmit and receive modes are supported).</a:t>
            </a:r>
            <a:endParaRPr lang="en-US" altLang="zh-CN" sz="900" dirty="0">
              <a:solidFill>
                <a:srgbClr val="E2E8F0"/>
              </a:solidFill>
              <a:ea typeface="MiSans" panose="00000500000000000000" pitchFamily="34" charset="-122"/>
              <a:cs typeface="+mn-lt"/>
            </a:endParaRPr>
          </a:p>
          <a:p>
            <a:pPr indent="0" fontAlgn="auto">
              <a:lnSpc>
                <a:spcPct val="150000"/>
              </a:lnSpc>
              <a:buNone/>
            </a:pPr>
            <a:r>
              <a:rPr lang="en-US" altLang="zh-CN" sz="900" b="1" dirty="0">
                <a:solidFill>
                  <a:srgbClr val="E2E8F0"/>
                </a:solidFill>
                <a:ea typeface="MiSans" panose="00000500000000000000" pitchFamily="34" charset="-122"/>
                <a:cs typeface="+mn-lt"/>
              </a:rPr>
              <a:t>Screenshot:</a:t>
            </a:r>
            <a:r>
              <a:rPr lang="en-US" altLang="zh-CN" sz="900" dirty="0">
                <a:solidFill>
                  <a:srgbClr val="E2E8F0"/>
                </a:solidFill>
                <a:ea typeface="MiSans" panose="00000500000000000000" pitchFamily="34" charset="-122"/>
                <a:cs typeface="+mn-lt"/>
              </a:rPr>
              <a:t> A screenshot button is displayed on the homepage when enabled. </a:t>
            </a:r>
            <a:endParaRPr lang="en-US" altLang="zh-CN" sz="900" dirty="0">
              <a:solidFill>
                <a:srgbClr val="E2E8F0"/>
              </a:solidFill>
              <a:ea typeface="MiSans" panose="00000500000000000000" pitchFamily="34" charset="-122"/>
              <a:cs typeface="+mn-lt"/>
            </a:endParaRPr>
          </a:p>
          <a:p>
            <a:pPr indent="0" fontAlgn="auto">
              <a:lnSpc>
                <a:spcPct val="150000"/>
              </a:lnSpc>
              <a:buNone/>
            </a:pPr>
            <a:r>
              <a:rPr lang="en-US" altLang="zh-CN" sz="900" b="1" dirty="0">
                <a:solidFill>
                  <a:srgbClr val="E2E8F0"/>
                </a:solidFill>
                <a:ea typeface="MiSans" panose="00000500000000000000" pitchFamily="34" charset="-122"/>
                <a:cs typeface="+mn-lt"/>
              </a:rPr>
              <a:t>Freeze Frame:</a:t>
            </a:r>
            <a:r>
              <a:rPr lang="en-US" altLang="zh-CN" sz="900" dirty="0">
                <a:solidFill>
                  <a:srgbClr val="E2E8F0"/>
                </a:solidFill>
                <a:ea typeface="MiSans" panose="00000500000000000000" pitchFamily="34" charset="-122"/>
                <a:cs typeface="+mn-lt"/>
              </a:rPr>
              <a:t> Provides two display modes for signal interruption:</a:t>
            </a:r>
            <a:endParaRPr lang="en-US" altLang="zh-CN" sz="900" dirty="0">
              <a:solidFill>
                <a:srgbClr val="E2E8F0"/>
              </a:solidFill>
              <a:ea typeface="MiSans" panose="00000500000000000000" pitchFamily="34" charset="-122"/>
              <a:cs typeface="+mn-lt"/>
            </a:endParaRPr>
          </a:p>
          <a:p>
            <a:pPr indent="0" fontAlgn="auto">
              <a:lnSpc>
                <a:spcPct val="150000"/>
              </a:lnSpc>
              <a:buNone/>
            </a:pPr>
            <a:r>
              <a:rPr lang="en-US" altLang="zh-CN" sz="900" dirty="0">
                <a:solidFill>
                  <a:srgbClr val="E2E8F0"/>
                </a:solidFill>
                <a:ea typeface="MiSans" panose="00000500000000000000" pitchFamily="34" charset="-122"/>
                <a:cs typeface="+mn-lt"/>
              </a:rPr>
              <a:t>Custom: A custom image can be imported via USB flash drive or SD card. This image is automatically displayed when the signal is interrupted.</a:t>
            </a:r>
            <a:endParaRPr lang="en-US" altLang="zh-CN" sz="900" dirty="0">
              <a:solidFill>
                <a:srgbClr val="E2E8F0"/>
              </a:solidFill>
              <a:ea typeface="MiSans" panose="00000500000000000000" pitchFamily="34" charset="-122"/>
              <a:cs typeface="+mn-lt"/>
            </a:endParaRPr>
          </a:p>
          <a:p>
            <a:pPr indent="0" fontAlgn="auto">
              <a:lnSpc>
                <a:spcPct val="150000"/>
              </a:lnSpc>
              <a:buNone/>
            </a:pPr>
            <a:r>
              <a:rPr lang="en-US" altLang="zh-CN" sz="900" b="1" dirty="0">
                <a:solidFill>
                  <a:srgbClr val="E2E8F0"/>
                </a:solidFill>
                <a:ea typeface="MiSans" panose="00000500000000000000" pitchFamily="34" charset="-122"/>
                <a:cs typeface="+mn-lt"/>
              </a:rPr>
              <a:t>Previous Frame:</a:t>
            </a:r>
            <a:r>
              <a:rPr lang="en-US" altLang="zh-CN" sz="900" dirty="0">
                <a:solidFill>
                  <a:srgbClr val="E2E8F0"/>
                </a:solidFill>
                <a:ea typeface="MiSans" panose="00000500000000000000" pitchFamily="34" charset="-122"/>
                <a:cs typeface="+mn-lt"/>
              </a:rPr>
              <a:t> Retains the last frame displayed before the signal interruption.</a:t>
            </a:r>
            <a:endParaRPr lang="en-US" altLang="zh-CN" sz="900" dirty="0">
              <a:solidFill>
                <a:srgbClr val="E2E8F0"/>
              </a:solidFill>
              <a:ea typeface="MiSans" panose="00000500000000000000" pitchFamily="34" charset="-122"/>
              <a:cs typeface="+mn-lt"/>
            </a:endParaRPr>
          </a:p>
          <a:p>
            <a:pPr indent="0" fontAlgn="auto">
              <a:lnSpc>
                <a:spcPct val="150000"/>
              </a:lnSpc>
              <a:buNone/>
            </a:pPr>
            <a:r>
              <a:rPr lang="en-US" altLang="zh-CN" sz="900" b="1" dirty="0">
                <a:solidFill>
                  <a:srgbClr val="E2E8F0"/>
                </a:solidFill>
                <a:ea typeface="MiSans" panose="00000500000000000000" pitchFamily="34" charset="-122"/>
                <a:cs typeface="+mn-lt"/>
              </a:rPr>
              <a:t>Wallpaper:</a:t>
            </a:r>
            <a:r>
              <a:rPr lang="en-US" altLang="zh-CN" sz="900" dirty="0">
                <a:solidFill>
                  <a:srgbClr val="E2E8F0"/>
                </a:solidFill>
                <a:ea typeface="MiSans" panose="00000500000000000000" pitchFamily="34" charset="-122"/>
                <a:cs typeface="+mn-lt"/>
              </a:rPr>
              <a:t> Supports importing custom images via USB flash drive or SD card and setting them as the device wallpaper.</a:t>
            </a:r>
            <a:endParaRPr lang="en-US" altLang="zh-CN" sz="900" dirty="0">
              <a:solidFill>
                <a:srgbClr val="E2E8F0"/>
              </a:solidFill>
              <a:ea typeface="MiSans" panose="00000500000000000000" pitchFamily="34" charset="-122"/>
              <a:cs typeface="+mn-lt"/>
            </a:endParaRPr>
          </a:p>
          <a:p>
            <a:pPr indent="0" fontAlgn="auto">
              <a:lnSpc>
                <a:spcPct val="150000"/>
              </a:lnSpc>
              <a:buNone/>
            </a:pPr>
            <a:r>
              <a:rPr lang="en-US" altLang="zh-CN" sz="900" dirty="0">
                <a:solidFill>
                  <a:srgbClr val="E2E8F0"/>
                </a:solidFill>
                <a:ea typeface="MiSans" panose="00000500000000000000" pitchFamily="34" charset="-122"/>
                <a:cs typeface="+mn-lt"/>
              </a:rPr>
              <a:t>PS: Supported formats for custom still frame images and custom wallpaper images are jpg/png. There is no size limit for the images.</a:t>
            </a:r>
            <a:endParaRPr lang="en-US" altLang="zh-CN" sz="900" dirty="0">
              <a:solidFill>
                <a:srgbClr val="E2E8F0"/>
              </a:solidFill>
              <a:ea typeface="MiSans" panose="00000500000000000000" pitchFamily="34" charset="-122"/>
              <a:cs typeface="+mn-lt"/>
            </a:endParaRPr>
          </a:p>
        </p:txBody>
      </p:sp>
      <p:pic>
        <p:nvPicPr>
          <p:cNvPr id="5" name="图片 4"/>
          <p:cNvPicPr/>
          <p:nvPr/>
        </p:nvPicPr>
        <p:blipFill>
          <a:blip r:embed="rId1"/>
          <a:stretch>
            <a:fillRect/>
          </a:stretch>
        </p:blipFill>
        <p:spPr>
          <a:xfrm>
            <a:off x="4987766" y="872490"/>
            <a:ext cx="3248501" cy="1699260"/>
          </a:xfrm>
          <a:prstGeom prst="rect">
            <a:avLst/>
          </a:prstGeom>
        </p:spPr>
      </p:pic>
      <p:pic>
        <p:nvPicPr>
          <p:cNvPr id="6" name="图片 5"/>
          <p:cNvPicPr/>
          <p:nvPr/>
        </p:nvPicPr>
        <p:blipFill>
          <a:blip r:embed="rId2"/>
          <a:stretch>
            <a:fillRect/>
          </a:stretch>
        </p:blipFill>
        <p:spPr>
          <a:xfrm>
            <a:off x="4987290" y="2698433"/>
            <a:ext cx="3257074" cy="2011680"/>
          </a:xfrm>
          <a:prstGeom prst="rect">
            <a:avLst/>
          </a:prstGeom>
        </p:spPr>
      </p:pic>
      <p:sp>
        <p:nvSpPr>
          <p:cNvPr id="24"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21" name="Shape 19"/>
          <p:cNvSpPr/>
          <p:nvPr/>
        </p:nvSpPr>
        <p:spPr>
          <a:xfrm>
            <a:off x="0" y="5074920"/>
            <a:ext cx="9144000" cy="36576"/>
          </a:xfrm>
          <a:prstGeom prst="rect">
            <a:avLst/>
          </a:prstGeom>
          <a:solidFill>
            <a:srgbClr val="58A6FF"/>
          </a:solid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VIEWO TRANSMISSION</a:t>
            </a:r>
            <a:endParaRPr lang="en-US" sz="1100" dirty="0"/>
          </a:p>
        </p:txBody>
      </p:sp>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Video Transmission System</a:t>
            </a:r>
            <a:endParaRPr lang="en-US" sz="3200" dirty="0"/>
          </a:p>
        </p:txBody>
      </p:sp>
      <p:sp>
        <p:nvSpPr>
          <p:cNvPr id="4" name="Text 2"/>
          <p:cNvSpPr/>
          <p:nvPr/>
        </p:nvSpPr>
        <p:spPr>
          <a:xfrm>
            <a:off x="548640" y="1371600"/>
            <a:ext cx="8046720" cy="365760"/>
          </a:xfrm>
          <a:prstGeom prst="rect">
            <a:avLst/>
          </a:prstGeom>
          <a:noFill/>
        </p:spPr>
        <p:txBody>
          <a:bodyPr wrap="square" lIns="0" tIns="0" rIns="0" bIns="0" rtlCol="0" anchor="ctr"/>
          <a:lstStyle/>
          <a:p>
            <a:pPr marL="0" indent="0" algn="l">
              <a:buNone/>
            </a:pPr>
            <a:r>
              <a:rPr lang="en-US" sz="1500" dirty="0">
                <a:solidFill>
                  <a:srgbClr val="8B949E"/>
                </a:solidFill>
                <a:latin typeface="Calibri" pitchFamily="34" charset="0"/>
                <a:ea typeface="Calibri" pitchFamily="34" charset="-122"/>
                <a:cs typeface="Calibri" pitchFamily="34" charset="-120"/>
              </a:rPr>
              <a:t>With TX/RX combination, the Pyro 7 Ultra functions as a powerful wireless video transmission system.</a:t>
            </a:r>
            <a:endParaRPr lang="en-US" sz="1500" dirty="0"/>
          </a:p>
        </p:txBody>
      </p:sp>
      <p:grpSp>
        <p:nvGrpSpPr>
          <p:cNvPr id="22" name="组合 21"/>
          <p:cNvGrpSpPr/>
          <p:nvPr>
            <p:custDataLst>
              <p:tags r:id="rId1"/>
            </p:custDataLst>
          </p:nvPr>
        </p:nvGrpSpPr>
        <p:grpSpPr>
          <a:xfrm>
            <a:off x="640080" y="2103120"/>
            <a:ext cx="1828800" cy="2286000"/>
            <a:chOff x="1008" y="3312"/>
            <a:chExt cx="2880" cy="3600"/>
          </a:xfrm>
        </p:grpSpPr>
        <p:sp>
          <p:nvSpPr>
            <p:cNvPr id="5" name="Shape 3"/>
            <p:cNvSpPr/>
            <p:nvPr>
              <p:custDataLst>
                <p:tags r:id="rId2"/>
              </p:custDataLst>
            </p:nvPr>
          </p:nvSpPr>
          <p:spPr>
            <a:xfrm>
              <a:off x="1008" y="3312"/>
              <a:ext cx="2880" cy="3600"/>
            </a:xfrm>
            <a:prstGeom prst="rect">
              <a:avLst/>
            </a:prstGeom>
            <a:solidFill>
              <a:srgbClr val="161B22"/>
            </a:solidFill>
            <a:ln w="6350">
              <a:solidFill>
                <a:srgbClr val="1A1D24"/>
              </a:solidFill>
              <a:prstDash val="solid"/>
            </a:ln>
          </p:spPr>
        </p:sp>
        <p:sp>
          <p:nvSpPr>
            <p:cNvPr id="6" name="Text 4"/>
            <p:cNvSpPr/>
            <p:nvPr>
              <p:custDataLst>
                <p:tags r:id="rId3"/>
              </p:custDataLst>
            </p:nvPr>
          </p:nvSpPr>
          <p:spPr>
            <a:xfrm>
              <a:off x="1224" y="3456"/>
              <a:ext cx="2448" cy="576"/>
            </a:xfrm>
            <a:prstGeom prst="rect">
              <a:avLst/>
            </a:prstGeom>
            <a:noFill/>
          </p:spPr>
          <p:txBody>
            <a:bodyPr wrap="square" lIns="0" tIns="0" rIns="0" bIns="0" rtlCol="0" anchor="ctr"/>
            <a:lstStyle/>
            <a:p>
              <a:pPr marL="0" indent="0">
                <a:buNone/>
              </a:pPr>
              <a:r>
                <a:rPr lang="en-US" sz="2400" b="1" dirty="0">
                  <a:solidFill>
                    <a:srgbClr val="58A6FF"/>
                  </a:solidFill>
                  <a:latin typeface="Calibri" pitchFamily="34" charset="0"/>
                  <a:ea typeface="Calibri" pitchFamily="34" charset="-122"/>
                  <a:cs typeface="Calibri" pitchFamily="34" charset="-120"/>
                </a:rPr>
                <a:t>01</a:t>
              </a:r>
              <a:endParaRPr lang="en-US" sz="2400" dirty="0"/>
            </a:p>
          </p:txBody>
        </p:sp>
        <p:sp>
          <p:nvSpPr>
            <p:cNvPr id="7" name="Text 5"/>
            <p:cNvSpPr/>
            <p:nvPr>
              <p:custDataLst>
                <p:tags r:id="rId4"/>
              </p:custDataLst>
            </p:nvPr>
          </p:nvSpPr>
          <p:spPr>
            <a:xfrm>
              <a:off x="1224" y="4032"/>
              <a:ext cx="2448" cy="432"/>
            </a:xfrm>
            <a:prstGeom prst="rect">
              <a:avLst/>
            </a:prstGeom>
            <a:noFill/>
          </p:spPr>
          <p:txBody>
            <a:bodyPr wrap="square" lIns="0" tIns="0" rIns="0" bIns="0" rtlCol="0" anchor="ctr"/>
            <a:lstStyle/>
            <a:p>
              <a:pPr marL="0" indent="0">
                <a:buNone/>
              </a:pPr>
              <a:r>
                <a:rPr lang="en-US" sz="1400" b="1" dirty="0">
                  <a:solidFill>
                    <a:schemeClr val="bg1"/>
                  </a:solidFill>
                </a:rPr>
                <a:t>Multi-View</a:t>
              </a:r>
              <a:endParaRPr lang="en-US" sz="1400" b="1" dirty="0">
                <a:solidFill>
                  <a:schemeClr val="bg1"/>
                </a:solidFill>
              </a:endParaRPr>
            </a:p>
          </p:txBody>
        </p:sp>
        <p:sp>
          <p:nvSpPr>
            <p:cNvPr id="8" name="Text 6"/>
            <p:cNvSpPr/>
            <p:nvPr>
              <p:custDataLst>
                <p:tags r:id="rId5"/>
              </p:custDataLst>
            </p:nvPr>
          </p:nvSpPr>
          <p:spPr>
            <a:xfrm>
              <a:off x="1224" y="4536"/>
              <a:ext cx="2448" cy="864"/>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Connect transmitter to camera via HDMI/SDI</a:t>
              </a:r>
              <a:endParaRPr lang="en-US" sz="1100" dirty="0"/>
            </a:p>
          </p:txBody>
        </p:sp>
      </p:grpSp>
      <p:grpSp>
        <p:nvGrpSpPr>
          <p:cNvPr id="24" name="组合 23"/>
          <p:cNvGrpSpPr/>
          <p:nvPr>
            <p:custDataLst>
              <p:tags r:id="rId6"/>
            </p:custDataLst>
          </p:nvPr>
        </p:nvGrpSpPr>
        <p:grpSpPr>
          <a:xfrm>
            <a:off x="3657600" y="2103120"/>
            <a:ext cx="1828800" cy="2286000"/>
            <a:chOff x="4176" y="3312"/>
            <a:chExt cx="2880" cy="3600"/>
          </a:xfrm>
        </p:grpSpPr>
        <p:sp>
          <p:nvSpPr>
            <p:cNvPr id="9" name="Shape 7"/>
            <p:cNvSpPr/>
            <p:nvPr>
              <p:custDataLst>
                <p:tags r:id="rId7"/>
              </p:custDataLst>
            </p:nvPr>
          </p:nvSpPr>
          <p:spPr>
            <a:xfrm>
              <a:off x="4176" y="3312"/>
              <a:ext cx="2880" cy="3600"/>
            </a:xfrm>
            <a:prstGeom prst="rect">
              <a:avLst/>
            </a:prstGeom>
            <a:solidFill>
              <a:srgbClr val="161B22"/>
            </a:solidFill>
            <a:ln w="6350">
              <a:solidFill>
                <a:srgbClr val="1A1D24"/>
              </a:solidFill>
              <a:prstDash val="solid"/>
            </a:ln>
          </p:spPr>
        </p:sp>
        <p:sp>
          <p:nvSpPr>
            <p:cNvPr id="10" name="Text 8"/>
            <p:cNvSpPr/>
            <p:nvPr>
              <p:custDataLst>
                <p:tags r:id="rId8"/>
              </p:custDataLst>
            </p:nvPr>
          </p:nvSpPr>
          <p:spPr>
            <a:xfrm>
              <a:off x="4392" y="3456"/>
              <a:ext cx="2448" cy="576"/>
            </a:xfrm>
            <a:prstGeom prst="rect">
              <a:avLst/>
            </a:prstGeom>
            <a:noFill/>
          </p:spPr>
          <p:txBody>
            <a:bodyPr wrap="square" lIns="0" tIns="0" rIns="0" bIns="0" rtlCol="0" anchor="ctr"/>
            <a:lstStyle/>
            <a:p>
              <a:pPr marL="0" indent="0">
                <a:buNone/>
              </a:pPr>
              <a:r>
                <a:rPr lang="en-US" sz="2400" b="1" dirty="0">
                  <a:solidFill>
                    <a:srgbClr val="58A6FF"/>
                  </a:solidFill>
                  <a:latin typeface="Calibri" pitchFamily="34" charset="0"/>
                  <a:ea typeface="Calibri" pitchFamily="34" charset="-122"/>
                  <a:cs typeface="Calibri" pitchFamily="34" charset="-120"/>
                </a:rPr>
                <a:t>02</a:t>
              </a:r>
              <a:endParaRPr lang="en-US" sz="2400" dirty="0"/>
            </a:p>
          </p:txBody>
        </p:sp>
        <p:sp>
          <p:nvSpPr>
            <p:cNvPr id="11" name="Text 9"/>
            <p:cNvSpPr/>
            <p:nvPr>
              <p:custDataLst>
                <p:tags r:id="rId9"/>
              </p:custDataLst>
            </p:nvPr>
          </p:nvSpPr>
          <p:spPr>
            <a:xfrm>
              <a:off x="4392" y="4032"/>
              <a:ext cx="2448" cy="432"/>
            </a:xfrm>
            <a:prstGeom prst="rect">
              <a:avLst/>
            </a:prstGeom>
            <a:noFill/>
          </p:spPr>
          <p:txBody>
            <a:bodyPr wrap="square" lIns="0" tIns="0" rIns="0" bIns="0" rtlCol="0" anchor="ctr"/>
            <a:lstStyle/>
            <a:p>
              <a:pPr marL="0" indent="0">
                <a:buNone/>
              </a:pPr>
              <a:r>
                <a:rPr lang="en-US" sz="1400" b="1" dirty="0">
                  <a:solidFill>
                    <a:schemeClr val="bg1"/>
                  </a:solidFill>
                </a:rPr>
                <a:t>Low Latency</a:t>
              </a:r>
              <a:endParaRPr lang="en-US" sz="1400" b="1" dirty="0">
                <a:solidFill>
                  <a:schemeClr val="bg1"/>
                </a:solidFill>
              </a:endParaRPr>
            </a:p>
          </p:txBody>
        </p:sp>
        <p:sp>
          <p:nvSpPr>
            <p:cNvPr id="12" name="Text 10"/>
            <p:cNvSpPr/>
            <p:nvPr>
              <p:custDataLst>
                <p:tags r:id="rId10"/>
              </p:custDataLst>
            </p:nvPr>
          </p:nvSpPr>
          <p:spPr>
            <a:xfrm>
              <a:off x="4392" y="4536"/>
              <a:ext cx="2448" cy="864"/>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1km stable 2.4G/5G transmission</a:t>
              </a:r>
              <a:endParaRPr lang="en-US" sz="1100" dirty="0"/>
            </a:p>
          </p:txBody>
        </p:sp>
      </p:grpSp>
      <p:grpSp>
        <p:nvGrpSpPr>
          <p:cNvPr id="25" name="组合 24"/>
          <p:cNvGrpSpPr/>
          <p:nvPr>
            <p:custDataLst>
              <p:tags r:id="rId11"/>
            </p:custDataLst>
          </p:nvPr>
        </p:nvGrpSpPr>
        <p:grpSpPr>
          <a:xfrm>
            <a:off x="6675120" y="2103120"/>
            <a:ext cx="1828800" cy="2286000"/>
            <a:chOff x="10512" y="3312"/>
            <a:chExt cx="2880" cy="3600"/>
          </a:xfrm>
        </p:grpSpPr>
        <p:sp>
          <p:nvSpPr>
            <p:cNvPr id="17" name="Shape 15"/>
            <p:cNvSpPr/>
            <p:nvPr>
              <p:custDataLst>
                <p:tags r:id="rId12"/>
              </p:custDataLst>
            </p:nvPr>
          </p:nvSpPr>
          <p:spPr>
            <a:xfrm>
              <a:off x="10512" y="3312"/>
              <a:ext cx="2880" cy="3600"/>
            </a:xfrm>
            <a:prstGeom prst="rect">
              <a:avLst/>
            </a:prstGeom>
            <a:solidFill>
              <a:srgbClr val="161B22"/>
            </a:solidFill>
            <a:ln w="6350">
              <a:solidFill>
                <a:srgbClr val="1A1D24"/>
              </a:solidFill>
              <a:prstDash val="solid"/>
            </a:ln>
          </p:spPr>
        </p:sp>
        <p:sp>
          <p:nvSpPr>
            <p:cNvPr id="18" name="Text 16"/>
            <p:cNvSpPr/>
            <p:nvPr>
              <p:custDataLst>
                <p:tags r:id="rId13"/>
              </p:custDataLst>
            </p:nvPr>
          </p:nvSpPr>
          <p:spPr>
            <a:xfrm>
              <a:off x="10728" y="3456"/>
              <a:ext cx="2448" cy="576"/>
            </a:xfrm>
            <a:prstGeom prst="rect">
              <a:avLst/>
            </a:prstGeom>
            <a:noFill/>
          </p:spPr>
          <p:txBody>
            <a:bodyPr wrap="square" lIns="0" tIns="0" rIns="0" bIns="0" rtlCol="0" anchor="ctr"/>
            <a:lstStyle/>
            <a:p>
              <a:pPr marL="0" indent="0">
                <a:buNone/>
              </a:pPr>
              <a:r>
                <a:rPr lang="en-US" sz="2400" b="1" dirty="0">
                  <a:solidFill>
                    <a:srgbClr val="58A6FF"/>
                  </a:solidFill>
                  <a:latin typeface="Calibri" pitchFamily="34" charset="0"/>
                  <a:ea typeface="Calibri" pitchFamily="34" charset="-122"/>
                  <a:cs typeface="Calibri" pitchFamily="34" charset="-120"/>
                </a:rPr>
                <a:t>03</a:t>
              </a:r>
              <a:endParaRPr lang="en-US" sz="2400" dirty="0"/>
            </a:p>
          </p:txBody>
        </p:sp>
        <p:sp>
          <p:nvSpPr>
            <p:cNvPr id="20" name="Text 18"/>
            <p:cNvSpPr/>
            <p:nvPr>
              <p:custDataLst>
                <p:tags r:id="rId14"/>
              </p:custDataLst>
            </p:nvPr>
          </p:nvSpPr>
          <p:spPr>
            <a:xfrm>
              <a:off x="10728" y="4536"/>
              <a:ext cx="2448" cy="864"/>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Up to 20 receivers in broadcast mode</a:t>
              </a:r>
              <a:endParaRPr lang="en-US" sz="1100" dirty="0"/>
            </a:p>
          </p:txBody>
        </p:sp>
      </p:grpSp>
      <p:sp>
        <p:nvSpPr>
          <p:cNvPr id="21" name="Shape 19"/>
          <p:cNvSpPr/>
          <p:nvPr/>
        </p:nvSpPr>
        <p:spPr>
          <a:xfrm>
            <a:off x="0" y="5074920"/>
            <a:ext cx="9144000" cy="36576"/>
          </a:xfrm>
          <a:prstGeom prst="rect">
            <a:avLst/>
          </a:prstGeom>
          <a:solidFill>
            <a:srgbClr val="58A6FF"/>
          </a:solidFill>
        </p:spPr>
      </p:sp>
      <p:sp>
        <p:nvSpPr>
          <p:cNvPr id="19" name="Text 17"/>
          <p:cNvSpPr/>
          <p:nvPr>
            <p:custDataLst>
              <p:tags r:id="rId15"/>
            </p:custDataLst>
          </p:nvPr>
        </p:nvSpPr>
        <p:spPr>
          <a:xfrm>
            <a:off x="6812280" y="2560320"/>
            <a:ext cx="3242945" cy="274320"/>
          </a:xfrm>
          <a:prstGeom prst="rect">
            <a:avLst/>
          </a:prstGeom>
          <a:noFill/>
        </p:spPr>
        <p:txBody>
          <a:bodyPr wrap="square" lIns="0" tIns="0" rIns="0" bIns="0" rtlCol="0" anchor="ctr"/>
          <a:lstStyle/>
          <a:p>
            <a:pPr marL="0" indent="0">
              <a:buNone/>
            </a:pPr>
            <a:r>
              <a:rPr lang="en-US" sz="1400" b="1" dirty="0">
                <a:solidFill>
                  <a:schemeClr val="bg1"/>
                </a:solidFill>
              </a:rPr>
              <a:t>Long Transmission Range</a:t>
            </a:r>
            <a:endParaRPr lang="en-US" sz="1400" b="1"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2800" b="1" dirty="0">
                <a:solidFill>
                  <a:srgbClr val="E6EDF3"/>
                </a:solidFill>
                <a:latin typeface="Calibri" pitchFamily="34" charset="0"/>
                <a:ea typeface="Calibri" pitchFamily="34" charset="-122"/>
                <a:cs typeface="Calibri" pitchFamily="34" charset="-120"/>
              </a:rPr>
              <a:t>One-to-Twenty</a:t>
            </a:r>
            <a:endParaRPr lang="en-US" sz="2800" b="1" dirty="0">
              <a:solidFill>
                <a:srgbClr val="E6EDF3"/>
              </a:solidFill>
              <a:latin typeface="Calibri" pitchFamily="34" charset="0"/>
              <a:ea typeface="Calibri" pitchFamily="34" charset="-122"/>
              <a:cs typeface="Calibri" pitchFamily="34" charset="-120"/>
            </a:endParaRPr>
          </a:p>
        </p:txBody>
      </p:sp>
      <p:sp>
        <p:nvSpPr>
          <p:cNvPr id="4" name="Text 2"/>
          <p:cNvSpPr/>
          <p:nvPr/>
        </p:nvSpPr>
        <p:spPr>
          <a:xfrm>
            <a:off x="548640" y="1417320"/>
            <a:ext cx="8046720" cy="274320"/>
          </a:xfrm>
          <a:prstGeom prst="rect">
            <a:avLst/>
          </a:prstGeom>
          <a:noFill/>
        </p:spPr>
        <p:txBody>
          <a:bodyPr wrap="square" lIns="0" tIns="0" rIns="0" bIns="0" rtlCol="0" anchor="ctr"/>
          <a:lstStyle/>
          <a:p>
            <a:pPr marL="0" indent="0">
              <a:buNone/>
            </a:pPr>
            <a:r>
              <a:rPr lang="en-US" sz="1300" dirty="0">
                <a:solidFill>
                  <a:srgbClr val="58A6FF"/>
                </a:solidFill>
                <a:latin typeface="Calibri" pitchFamily="34" charset="0"/>
                <a:ea typeface="Calibri" pitchFamily="34" charset="-122"/>
                <a:cs typeface="Calibri" pitchFamily="34" charset="-120"/>
              </a:rPr>
              <a:t>Multi-Person Monitoring</a:t>
            </a:r>
            <a:endParaRPr lang="en-US" sz="1300" dirty="0"/>
          </a:p>
        </p:txBody>
      </p:sp>
      <p:sp>
        <p:nvSpPr>
          <p:cNvPr id="5" name="Text 3"/>
          <p:cNvSpPr/>
          <p:nvPr/>
        </p:nvSpPr>
        <p:spPr>
          <a:xfrm>
            <a:off x="548640" y="1920240"/>
            <a:ext cx="8046720" cy="1097280"/>
          </a:xfrm>
          <a:prstGeom prst="rect">
            <a:avLst/>
          </a:prstGeom>
          <a:noFill/>
        </p:spPr>
        <p:txBody>
          <a:bodyPr wrap="square" lIns="0" tIns="0" rIns="0" bIns="0" rtlCol="0" anchor="ctr"/>
          <a:lstStyle/>
          <a:p>
            <a:pPr marL="0" indent="0" algn="l">
              <a:buNone/>
            </a:pPr>
            <a:r>
              <a:rPr lang="en-US" sz="1500" dirty="0">
                <a:solidFill>
                  <a:srgbClr val="C9D1D9"/>
                </a:solidFill>
                <a:latin typeface="Calibri" pitchFamily="34" charset="0"/>
                <a:ea typeface="Calibri" pitchFamily="34" charset="-122"/>
                <a:cs typeface="Calibri" pitchFamily="34" charset="-120"/>
              </a:rPr>
              <a:t>One-transmitter–twenty-receiver architecture, supporting multi-device synchronous monitoring — eliminating the need for multiple people to crowd around the same monitor, improving on-set collaboration efficiency.</a:t>
            </a:r>
            <a:endParaRPr lang="en-US" sz="1500" dirty="0"/>
          </a:p>
        </p:txBody>
      </p:sp>
      <p:sp>
        <p:nvSpPr>
          <p:cNvPr id="6" name="Shape 4"/>
          <p:cNvSpPr/>
          <p:nvPr/>
        </p:nvSpPr>
        <p:spPr>
          <a:xfrm>
            <a:off x="548640" y="3200400"/>
            <a:ext cx="8046720" cy="1280160"/>
          </a:xfrm>
          <a:prstGeom prst="rect">
            <a:avLst/>
          </a:prstGeom>
          <a:solidFill>
            <a:srgbClr val="161B22"/>
          </a:solidFill>
          <a:ln w="6350">
            <a:solidFill>
              <a:srgbClr val="1A1D24"/>
            </a:solidFill>
            <a:prstDash val="solid"/>
          </a:ln>
        </p:spPr>
      </p:sp>
      <p:sp>
        <p:nvSpPr>
          <p:cNvPr id="7" name="Text 5"/>
          <p:cNvSpPr/>
          <p:nvPr/>
        </p:nvSpPr>
        <p:spPr>
          <a:xfrm>
            <a:off x="822960" y="3291840"/>
            <a:ext cx="2286000" cy="22860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Unicast Mode</a:t>
            </a:r>
            <a:endParaRPr lang="en-US" sz="1000" dirty="0"/>
          </a:p>
        </p:txBody>
      </p:sp>
      <p:sp>
        <p:nvSpPr>
          <p:cNvPr id="8" name="Text 6"/>
          <p:cNvSpPr/>
          <p:nvPr/>
        </p:nvSpPr>
        <p:spPr>
          <a:xfrm>
            <a:off x="822960" y="3520440"/>
            <a:ext cx="2286000" cy="365760"/>
          </a:xfrm>
          <a:prstGeom prst="rect">
            <a:avLst/>
          </a:prstGeom>
          <a:noFill/>
        </p:spPr>
        <p:txBody>
          <a:bodyPr wrap="square" lIns="0" tIns="0" rIns="0" bIns="0" rtlCol="0" anchor="ctr"/>
          <a:lstStyle/>
          <a:p>
            <a:pPr marL="0" indent="0">
              <a:buNone/>
            </a:pPr>
            <a:r>
              <a:rPr lang="en-US" sz="2000" b="1" dirty="0">
                <a:solidFill>
                  <a:srgbClr val="E6EDF3"/>
                </a:solidFill>
                <a:latin typeface="Calibri" pitchFamily="34" charset="0"/>
                <a:ea typeface="Calibri" pitchFamily="34" charset="-122"/>
                <a:cs typeface="Calibri" pitchFamily="34" charset="-120"/>
              </a:rPr>
              <a:t>1-to-4 + APP×2</a:t>
            </a:r>
            <a:endParaRPr lang="en-US" sz="2000" dirty="0"/>
          </a:p>
        </p:txBody>
      </p:sp>
      <p:sp>
        <p:nvSpPr>
          <p:cNvPr id="9" name="Shape 7"/>
          <p:cNvSpPr/>
          <p:nvPr/>
        </p:nvSpPr>
        <p:spPr>
          <a:xfrm>
            <a:off x="3200400" y="3383280"/>
            <a:ext cx="18288" cy="640080"/>
          </a:xfrm>
          <a:prstGeom prst="rect">
            <a:avLst/>
          </a:prstGeom>
          <a:solidFill>
            <a:srgbClr val="1A1D24"/>
          </a:solidFill>
        </p:spPr>
      </p:sp>
      <p:sp>
        <p:nvSpPr>
          <p:cNvPr id="10" name="Text 8"/>
          <p:cNvSpPr/>
          <p:nvPr/>
        </p:nvSpPr>
        <p:spPr>
          <a:xfrm>
            <a:off x="3474720" y="3291840"/>
            <a:ext cx="2286000" cy="22860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Broadcast Mode</a:t>
            </a:r>
            <a:endParaRPr lang="en-US" sz="1000" dirty="0"/>
          </a:p>
        </p:txBody>
      </p:sp>
      <p:sp>
        <p:nvSpPr>
          <p:cNvPr id="11" name="Text 9"/>
          <p:cNvSpPr/>
          <p:nvPr/>
        </p:nvSpPr>
        <p:spPr>
          <a:xfrm>
            <a:off x="3474720" y="3520440"/>
            <a:ext cx="2286000" cy="365760"/>
          </a:xfrm>
          <a:prstGeom prst="rect">
            <a:avLst/>
          </a:prstGeom>
          <a:noFill/>
        </p:spPr>
        <p:txBody>
          <a:bodyPr wrap="square" lIns="0" tIns="0" rIns="0" bIns="0" rtlCol="0" anchor="ctr"/>
          <a:lstStyle/>
          <a:p>
            <a:pPr marL="0" indent="0">
              <a:buNone/>
            </a:pPr>
            <a:r>
              <a:rPr lang="en-US" sz="2000" b="1" dirty="0">
                <a:solidFill>
                  <a:srgbClr val="58A6FF"/>
                </a:solidFill>
                <a:latin typeface="Calibri" pitchFamily="34" charset="0"/>
                <a:ea typeface="Calibri" pitchFamily="34" charset="-122"/>
                <a:cs typeface="Calibri" pitchFamily="34" charset="-120"/>
              </a:rPr>
              <a:t>1-to-20</a:t>
            </a:r>
            <a:endParaRPr lang="en-US" sz="2000" dirty="0"/>
          </a:p>
        </p:txBody>
      </p:sp>
      <p:sp>
        <p:nvSpPr>
          <p:cNvPr id="12" name="Shape 10"/>
          <p:cNvSpPr/>
          <p:nvPr/>
        </p:nvSpPr>
        <p:spPr>
          <a:xfrm>
            <a:off x="5760720" y="3383280"/>
            <a:ext cx="18288" cy="640080"/>
          </a:xfrm>
          <a:prstGeom prst="rect">
            <a:avLst/>
          </a:prstGeom>
          <a:solidFill>
            <a:srgbClr val="1A1D24"/>
          </a:solidFill>
        </p:spPr>
      </p:sp>
      <p:sp>
        <p:nvSpPr>
          <p:cNvPr id="13" name="Text 11"/>
          <p:cNvSpPr/>
          <p:nvPr/>
        </p:nvSpPr>
        <p:spPr>
          <a:xfrm>
            <a:off x="6035040" y="3291840"/>
            <a:ext cx="2286000" cy="22860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Compatible Series</a:t>
            </a:r>
            <a:endParaRPr lang="en-US" sz="1000" dirty="0"/>
          </a:p>
        </p:txBody>
      </p:sp>
      <p:sp>
        <p:nvSpPr>
          <p:cNvPr id="14" name="Text 12"/>
          <p:cNvSpPr/>
          <p:nvPr/>
        </p:nvSpPr>
        <p:spPr>
          <a:xfrm>
            <a:off x="6035040" y="3520440"/>
            <a:ext cx="2272665" cy="852170"/>
          </a:xfrm>
          <a:prstGeom prst="rect">
            <a:avLst/>
          </a:prstGeom>
          <a:noFill/>
        </p:spPr>
        <p:txBody>
          <a:bodyPr wrap="square" lIns="0" tIns="0" rIns="0" bIns="0" rtlCol="0" anchor="ctr"/>
          <a:lstStyle/>
          <a:p>
            <a:pPr marL="0" indent="0">
              <a:buNone/>
            </a:pPr>
            <a:r>
              <a:rPr lang="en-US" sz="1400" b="1" dirty="0">
                <a:solidFill>
                  <a:srgbClr val="E6EDF3"/>
                </a:solidFill>
                <a:latin typeface="Calibri" pitchFamily="34" charset="0"/>
                <a:ea typeface="Calibri" pitchFamily="34" charset="-122"/>
                <a:cs typeface="Calibri" pitchFamily="34" charset="-120"/>
              </a:rPr>
              <a:t>Pyro Ultra · Pyro 5 series  Pyro 7 · Pyro </a:t>
            </a:r>
            <a:r>
              <a:rPr lang="en-US" sz="1400" b="1" dirty="0">
                <a:solidFill>
                  <a:srgbClr val="E6EDF3"/>
                </a:solidFill>
                <a:latin typeface="Calibri" pitchFamily="34" charset="0"/>
                <a:ea typeface="Calibri" pitchFamily="34" charset="-122"/>
                <a:cs typeface="Calibri" pitchFamily="34" charset="-120"/>
              </a:rPr>
              <a:t>S</a:t>
            </a:r>
            <a:endParaRPr lang="en-US" sz="1400" b="1" dirty="0">
              <a:solidFill>
                <a:srgbClr val="E6EDF3"/>
              </a:solidFill>
              <a:latin typeface="Calibri" pitchFamily="34" charset="0"/>
              <a:ea typeface="Calibri" pitchFamily="34" charset="-122"/>
              <a:cs typeface="Calibri" pitchFamily="34" charset="-120"/>
            </a:endParaRPr>
          </a:p>
        </p:txBody>
      </p:sp>
      <p:sp>
        <p:nvSpPr>
          <p:cNvPr id="15" name="Shape 13"/>
          <p:cNvSpPr/>
          <p:nvPr/>
        </p:nvSpPr>
        <p:spPr>
          <a:xfrm>
            <a:off x="0" y="5074920"/>
            <a:ext cx="9144000" cy="36576"/>
          </a:xfrm>
          <a:prstGeom prst="rect">
            <a:avLst/>
          </a:prstGeom>
          <a:solidFill>
            <a:srgbClr val="58A6FF"/>
          </a:solidFill>
        </p:spPr>
      </p:sp>
      <p:sp>
        <p:nvSpPr>
          <p:cNvPr id="16"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VIEWO TRANSMISSION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1097280"/>
            <a:ext cx="8046720" cy="640080"/>
          </a:xfrm>
          <a:prstGeom prst="rect">
            <a:avLst/>
          </a:prstGeom>
          <a:noFill/>
        </p:spPr>
        <p:txBody>
          <a:bodyPr wrap="square" lIns="0" tIns="0" rIns="0" bIns="0" rtlCol="0" anchor="ctr"/>
          <a:lstStyle/>
          <a:p>
            <a:pPr marL="0" indent="0" algn="l">
              <a:buNone/>
            </a:pPr>
            <a:r>
              <a:rPr lang="en-US" sz="2800" b="1" dirty="0">
                <a:solidFill>
                  <a:srgbClr val="E6EDF3"/>
                </a:solidFill>
                <a:latin typeface="Calibri" pitchFamily="34" charset="0"/>
                <a:ea typeface="Calibri" pitchFamily="34" charset="-122"/>
                <a:cs typeface="Calibri" pitchFamily="34" charset="-120"/>
              </a:rPr>
              <a:t>Low Latency Focus Pulling</a:t>
            </a:r>
            <a:endParaRPr lang="en-US" sz="2800" b="1" dirty="0">
              <a:solidFill>
                <a:srgbClr val="E6EDF3"/>
              </a:solidFill>
              <a:latin typeface="Calibri" pitchFamily="34" charset="0"/>
              <a:ea typeface="Calibri" pitchFamily="34" charset="-122"/>
              <a:cs typeface="Calibri" pitchFamily="34" charset="-120"/>
            </a:endParaRPr>
          </a:p>
        </p:txBody>
      </p:sp>
      <p:sp>
        <p:nvSpPr>
          <p:cNvPr id="4" name="Shape 2"/>
          <p:cNvSpPr/>
          <p:nvPr/>
        </p:nvSpPr>
        <p:spPr>
          <a:xfrm>
            <a:off x="548640" y="2103120"/>
            <a:ext cx="2560320" cy="1463040"/>
          </a:xfrm>
          <a:prstGeom prst="rect">
            <a:avLst/>
          </a:prstGeom>
          <a:solidFill>
            <a:srgbClr val="161B22"/>
          </a:solidFill>
          <a:ln w="6350">
            <a:solidFill>
              <a:srgbClr val="1A1D24"/>
            </a:solidFill>
            <a:prstDash val="solid"/>
          </a:ln>
        </p:spPr>
      </p:sp>
      <p:sp>
        <p:nvSpPr>
          <p:cNvPr id="5" name="Text 3"/>
          <p:cNvSpPr/>
          <p:nvPr/>
        </p:nvSpPr>
        <p:spPr>
          <a:xfrm>
            <a:off x="548640" y="2194560"/>
            <a:ext cx="2560320" cy="822960"/>
          </a:xfrm>
          <a:prstGeom prst="rect">
            <a:avLst/>
          </a:prstGeom>
          <a:noFill/>
        </p:spPr>
        <p:txBody>
          <a:bodyPr wrap="square" lIns="0" tIns="0" rIns="0" bIns="0" rtlCol="0" anchor="ctr"/>
          <a:lstStyle/>
          <a:p>
            <a:pPr marL="0" indent="0" algn="ctr">
              <a:buNone/>
            </a:pPr>
            <a:r>
              <a:rPr lang="en-US" sz="4800" b="1" dirty="0">
                <a:solidFill>
                  <a:srgbClr val="58A6FF"/>
                </a:solidFill>
                <a:latin typeface="Calibri" pitchFamily="34" charset="0"/>
                <a:ea typeface="Calibri" pitchFamily="34" charset="-122"/>
                <a:cs typeface="Calibri" pitchFamily="34" charset="-120"/>
              </a:rPr>
              <a:t>20ms</a:t>
            </a:r>
            <a:endParaRPr lang="en-US" sz="4800" dirty="0"/>
          </a:p>
        </p:txBody>
      </p:sp>
      <p:sp>
        <p:nvSpPr>
          <p:cNvPr id="6" name="Text 4"/>
          <p:cNvSpPr/>
          <p:nvPr/>
        </p:nvSpPr>
        <p:spPr>
          <a:xfrm>
            <a:off x="548640" y="3017520"/>
            <a:ext cx="2560320" cy="274320"/>
          </a:xfrm>
          <a:prstGeom prst="rect">
            <a:avLst/>
          </a:prstGeom>
          <a:noFill/>
        </p:spPr>
        <p:txBody>
          <a:bodyPr wrap="square" lIns="0" tIns="0" rIns="0" bIns="0" rtlCol="0" anchor="ctr"/>
          <a:lstStyle/>
          <a:p>
            <a:pPr marL="0" indent="0" algn="ctr">
              <a:buNone/>
            </a:pPr>
            <a:r>
              <a:rPr lang="en-US" sz="1100" dirty="0">
                <a:solidFill>
                  <a:srgbClr val="8B949E"/>
                </a:solidFill>
                <a:latin typeface="Calibri" pitchFamily="34" charset="0"/>
                <a:ea typeface="Calibri" pitchFamily="34" charset="-122"/>
                <a:cs typeface="Calibri" pitchFamily="34" charset="-120"/>
              </a:rPr>
              <a:t>ultra-low latency</a:t>
            </a:r>
            <a:endParaRPr lang="en-US" sz="1100" dirty="0"/>
          </a:p>
        </p:txBody>
      </p:sp>
      <p:sp>
        <p:nvSpPr>
          <p:cNvPr id="7" name="Text 5"/>
          <p:cNvSpPr/>
          <p:nvPr/>
        </p:nvSpPr>
        <p:spPr>
          <a:xfrm>
            <a:off x="3383280" y="2103120"/>
            <a:ext cx="5212080" cy="1280160"/>
          </a:xfrm>
          <a:prstGeom prst="rect">
            <a:avLst/>
          </a:prstGeom>
          <a:noFill/>
        </p:spPr>
        <p:txBody>
          <a:bodyPr wrap="square" lIns="0" tIns="0" rIns="0" bIns="0" rtlCol="0" anchor="ctr"/>
          <a:lstStyle/>
          <a:p>
            <a:pPr marL="0" indent="0" algn="l">
              <a:buNone/>
            </a:pPr>
            <a:r>
              <a:rPr lang="en-US" sz="1500" dirty="0">
                <a:solidFill>
                  <a:srgbClr val="C9D1D9"/>
                </a:solidFill>
                <a:latin typeface="Calibri" pitchFamily="34" charset="0"/>
                <a:ea typeface="Calibri" pitchFamily="34" charset="-122"/>
                <a:cs typeface="Calibri" pitchFamily="34" charset="-120"/>
              </a:rPr>
              <a:t>Professionally verified through Pyro Ultra, precisely matching professional scenarios with extremely high real-time requirements such as focus Mode.</a:t>
            </a:r>
            <a:endParaRPr lang="zh-CN" altLang="en-US" sz="1500" dirty="0">
              <a:solidFill>
                <a:srgbClr val="C9D1D9"/>
              </a:solidFill>
              <a:latin typeface="Calibri" pitchFamily="34" charset="0"/>
              <a:ea typeface="宋体" charset="0"/>
              <a:cs typeface="Calibri" pitchFamily="34" charset="-120"/>
            </a:endParaRPr>
          </a:p>
        </p:txBody>
      </p:sp>
      <p:sp>
        <p:nvSpPr>
          <p:cNvPr id="8" name="Shape 6"/>
          <p:cNvSpPr/>
          <p:nvPr/>
        </p:nvSpPr>
        <p:spPr>
          <a:xfrm>
            <a:off x="0" y="5074920"/>
            <a:ext cx="9144000" cy="36576"/>
          </a:xfrm>
          <a:prstGeom prst="rect">
            <a:avLst/>
          </a:prstGeom>
          <a:solidFill>
            <a:srgbClr val="58A6FF"/>
          </a:solidFill>
        </p:spPr>
      </p:sp>
      <p:sp>
        <p:nvSpPr>
          <p:cNvPr id="9"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VIEWO TRANSMISSION</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1097280"/>
            <a:ext cx="8046720" cy="640080"/>
          </a:xfrm>
          <a:prstGeom prst="rect">
            <a:avLst/>
          </a:prstGeom>
          <a:noFill/>
        </p:spPr>
        <p:txBody>
          <a:bodyPr wrap="square" lIns="0" tIns="0" rIns="0" bIns="0" rtlCol="0" anchor="ctr"/>
          <a:lstStyle/>
          <a:p>
            <a:pPr marL="0" indent="0" algn="l">
              <a:buNone/>
            </a:pPr>
            <a:r>
              <a:rPr lang="en-US" sz="2800" b="1" dirty="0">
                <a:solidFill>
                  <a:srgbClr val="E6EDF3"/>
                </a:solidFill>
                <a:latin typeface="Calibri" pitchFamily="34" charset="0"/>
                <a:ea typeface="Calibri" pitchFamily="34" charset="-122"/>
                <a:cs typeface="Calibri" pitchFamily="34" charset="-120"/>
              </a:rPr>
              <a:t>Stable 1km Transmission Range</a:t>
            </a:r>
            <a:endParaRPr lang="en-US" sz="2800" b="1" dirty="0">
              <a:solidFill>
                <a:srgbClr val="E6EDF3"/>
              </a:solidFill>
              <a:latin typeface="Calibri" pitchFamily="34" charset="0"/>
              <a:ea typeface="Calibri" pitchFamily="34" charset="-122"/>
              <a:cs typeface="Calibri" pitchFamily="34" charset="-120"/>
            </a:endParaRPr>
          </a:p>
        </p:txBody>
      </p:sp>
      <p:sp>
        <p:nvSpPr>
          <p:cNvPr id="4" name="Text 2"/>
          <p:cNvSpPr/>
          <p:nvPr/>
        </p:nvSpPr>
        <p:spPr>
          <a:xfrm>
            <a:off x="548640" y="1828800"/>
            <a:ext cx="8046720" cy="914400"/>
          </a:xfrm>
          <a:prstGeom prst="rect">
            <a:avLst/>
          </a:prstGeom>
          <a:noFill/>
        </p:spPr>
        <p:txBody>
          <a:bodyPr wrap="square" lIns="0" tIns="0" rIns="0" bIns="0" rtlCol="0" anchor="ctr"/>
          <a:lstStyle/>
          <a:p>
            <a:pPr marL="0" indent="0" algn="l">
              <a:buNone/>
            </a:pPr>
            <a:r>
              <a:rPr lang="en-US" sz="1600" dirty="0">
                <a:solidFill>
                  <a:srgbClr val="C9D1D9"/>
                </a:solidFill>
                <a:latin typeface="Calibri" pitchFamily="34" charset="0"/>
                <a:ea typeface="Calibri" pitchFamily="34" charset="-122"/>
                <a:cs typeface="Calibri" pitchFamily="34" charset="-120"/>
              </a:rPr>
              <a:t>Achieves a stable 1km transmission range, effortlessly covering extreme shooting environments such as outdoor locations and aerial cinematography.</a:t>
            </a:r>
            <a:endParaRPr lang="en-US" sz="1600" dirty="0"/>
          </a:p>
        </p:txBody>
      </p:sp>
      <p:sp>
        <p:nvSpPr>
          <p:cNvPr id="5" name="Shape 3"/>
          <p:cNvSpPr/>
          <p:nvPr/>
        </p:nvSpPr>
        <p:spPr>
          <a:xfrm>
            <a:off x="548640" y="3017520"/>
            <a:ext cx="3986784" cy="1051560"/>
          </a:xfrm>
          <a:prstGeom prst="rect">
            <a:avLst/>
          </a:prstGeom>
          <a:solidFill>
            <a:srgbClr val="161B22"/>
          </a:solidFill>
          <a:ln w="6350">
            <a:solidFill>
              <a:srgbClr val="1A1D24"/>
            </a:solidFill>
            <a:prstDash val="solid"/>
          </a:ln>
        </p:spPr>
      </p:sp>
      <p:sp>
        <p:nvSpPr>
          <p:cNvPr id="6" name="Text 4"/>
          <p:cNvSpPr/>
          <p:nvPr/>
        </p:nvSpPr>
        <p:spPr>
          <a:xfrm>
            <a:off x="548640" y="3090672"/>
            <a:ext cx="3986784"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Frequency Band</a:t>
            </a:r>
            <a:endParaRPr lang="en-US" sz="900" dirty="0"/>
          </a:p>
        </p:txBody>
      </p:sp>
      <p:sp>
        <p:nvSpPr>
          <p:cNvPr id="7" name="Text 5"/>
          <p:cNvSpPr/>
          <p:nvPr/>
        </p:nvSpPr>
        <p:spPr>
          <a:xfrm>
            <a:off x="548640" y="3364992"/>
            <a:ext cx="3986784"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2.4G + 5G</a:t>
            </a:r>
            <a:endParaRPr lang="en-US" sz="1800" dirty="0"/>
          </a:p>
        </p:txBody>
      </p:sp>
      <p:sp>
        <p:nvSpPr>
          <p:cNvPr id="8" name="Shape 6"/>
          <p:cNvSpPr/>
          <p:nvPr/>
        </p:nvSpPr>
        <p:spPr>
          <a:xfrm>
            <a:off x="4608576" y="3017520"/>
            <a:ext cx="3986784" cy="1051560"/>
          </a:xfrm>
          <a:prstGeom prst="rect">
            <a:avLst/>
          </a:prstGeom>
          <a:solidFill>
            <a:srgbClr val="161B22"/>
          </a:solidFill>
          <a:ln w="6350">
            <a:solidFill>
              <a:srgbClr val="1A1D24"/>
            </a:solidFill>
            <a:prstDash val="solid"/>
          </a:ln>
        </p:spPr>
      </p:sp>
      <p:sp>
        <p:nvSpPr>
          <p:cNvPr id="9" name="Text 7"/>
          <p:cNvSpPr/>
          <p:nvPr/>
        </p:nvSpPr>
        <p:spPr>
          <a:xfrm>
            <a:off x="4608576" y="3090672"/>
            <a:ext cx="3986784"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Transmit Power</a:t>
            </a:r>
            <a:endParaRPr lang="en-US" sz="900" dirty="0"/>
          </a:p>
        </p:txBody>
      </p:sp>
      <p:sp>
        <p:nvSpPr>
          <p:cNvPr id="10" name="Text 8"/>
          <p:cNvSpPr/>
          <p:nvPr/>
        </p:nvSpPr>
        <p:spPr>
          <a:xfrm>
            <a:off x="4608576" y="3364992"/>
            <a:ext cx="3986784"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&lt; 24dBm</a:t>
            </a:r>
            <a:endParaRPr lang="en-US" sz="1800" dirty="0"/>
          </a:p>
        </p:txBody>
      </p:sp>
      <p:sp>
        <p:nvSpPr>
          <p:cNvPr id="11" name="Shape 9"/>
          <p:cNvSpPr/>
          <p:nvPr/>
        </p:nvSpPr>
        <p:spPr>
          <a:xfrm>
            <a:off x="0" y="5074920"/>
            <a:ext cx="9144000" cy="36576"/>
          </a:xfrm>
          <a:prstGeom prst="rect">
            <a:avLst/>
          </a:prstGeom>
          <a:solidFill>
            <a:srgbClr val="58A6FF"/>
          </a:solidFill>
        </p:spPr>
      </p:sp>
      <p:sp>
        <p:nvSpPr>
          <p:cNvPr id="12"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VIEWO TRANSMISSION</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SELLING POINTS</a:t>
            </a:r>
            <a:endParaRPr lang="en-US" sz="1100" dirty="0"/>
          </a:p>
        </p:txBody>
      </p:sp>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Ten Key Advantages</a:t>
            </a:r>
            <a:endParaRPr lang="en-US" sz="3200" dirty="0"/>
          </a:p>
        </p:txBody>
      </p:sp>
      <p:sp>
        <p:nvSpPr>
          <p:cNvPr id="4" name="Text 2"/>
          <p:cNvSpPr/>
          <p:nvPr/>
        </p:nvSpPr>
        <p:spPr>
          <a:xfrm>
            <a:off x="548640" y="1371600"/>
            <a:ext cx="8046720" cy="365760"/>
          </a:xfrm>
          <a:prstGeom prst="rect">
            <a:avLst/>
          </a:prstGeom>
          <a:noFill/>
        </p:spPr>
        <p:txBody>
          <a:bodyPr wrap="square" lIns="0" tIns="0" rIns="0" bIns="0" rtlCol="0" anchor="ctr"/>
          <a:lstStyle/>
          <a:p>
            <a:pPr marL="0" indent="0" algn="l">
              <a:buNone/>
            </a:pPr>
            <a:r>
              <a:rPr lang="en-US" sz="1600" dirty="0">
                <a:solidFill>
                  <a:srgbClr val="8B949E"/>
                </a:solidFill>
                <a:latin typeface="Calibri" pitchFamily="34" charset="0"/>
                <a:ea typeface="Calibri" pitchFamily="34" charset="-122"/>
                <a:cs typeface="Calibri" pitchFamily="34" charset="-120"/>
              </a:rPr>
              <a:t>The Pyro 7 Ultra delivers professional-grade monitoring and transmission capabilities.</a:t>
            </a:r>
            <a:endParaRPr lang="en-US" sz="1600" dirty="0"/>
          </a:p>
        </p:txBody>
      </p:sp>
      <p:sp>
        <p:nvSpPr>
          <p:cNvPr id="5" name="Shape 3"/>
          <p:cNvSpPr/>
          <p:nvPr/>
        </p:nvSpPr>
        <p:spPr>
          <a:xfrm>
            <a:off x="457200" y="1947672"/>
            <a:ext cx="228600" cy="228600"/>
          </a:xfrm>
          <a:prstGeom prst="ellipse">
            <a:avLst/>
          </a:prstGeom>
          <a:solidFill>
            <a:srgbClr val="58A6FF"/>
          </a:solidFill>
        </p:spPr>
      </p:sp>
      <p:sp>
        <p:nvSpPr>
          <p:cNvPr id="6" name="Text 4"/>
          <p:cNvSpPr/>
          <p:nvPr/>
        </p:nvSpPr>
        <p:spPr>
          <a:xfrm>
            <a:off x="457200" y="194767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1</a:t>
            </a:r>
            <a:endParaRPr lang="en-US" sz="900" dirty="0"/>
          </a:p>
        </p:txBody>
      </p:sp>
      <p:sp>
        <p:nvSpPr>
          <p:cNvPr id="7" name="Text 5"/>
          <p:cNvSpPr/>
          <p:nvPr/>
        </p:nvSpPr>
        <p:spPr>
          <a:xfrm>
            <a:off x="777240" y="192024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High Color Accuracy · Quantum Dot · 1500nits</a:t>
            </a:r>
            <a:endParaRPr lang="en-US" sz="1300" dirty="0"/>
          </a:p>
        </p:txBody>
      </p:sp>
      <p:sp>
        <p:nvSpPr>
          <p:cNvPr id="8" name="Shape 6"/>
          <p:cNvSpPr/>
          <p:nvPr/>
        </p:nvSpPr>
        <p:spPr>
          <a:xfrm>
            <a:off x="4754880" y="1947672"/>
            <a:ext cx="228600" cy="228600"/>
          </a:xfrm>
          <a:prstGeom prst="ellipse">
            <a:avLst/>
          </a:prstGeom>
          <a:solidFill>
            <a:srgbClr val="58A6FF"/>
          </a:solidFill>
        </p:spPr>
      </p:sp>
      <p:sp>
        <p:nvSpPr>
          <p:cNvPr id="9" name="Text 7"/>
          <p:cNvSpPr/>
          <p:nvPr/>
        </p:nvSpPr>
        <p:spPr>
          <a:xfrm>
            <a:off x="4754880" y="194767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2</a:t>
            </a:r>
            <a:endParaRPr lang="en-US" sz="900" dirty="0"/>
          </a:p>
        </p:txBody>
      </p:sp>
      <p:sp>
        <p:nvSpPr>
          <p:cNvPr id="10" name="Text 8"/>
          <p:cNvSpPr/>
          <p:nvPr/>
        </p:nvSpPr>
        <p:spPr>
          <a:xfrm>
            <a:off x="5074920" y="192024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4K60 UHD Transmission</a:t>
            </a:r>
            <a:endParaRPr lang="en-US" sz="1300" dirty="0"/>
          </a:p>
        </p:txBody>
      </p:sp>
      <p:sp>
        <p:nvSpPr>
          <p:cNvPr id="11" name="Shape 9"/>
          <p:cNvSpPr/>
          <p:nvPr/>
        </p:nvSpPr>
        <p:spPr>
          <a:xfrm>
            <a:off x="457200" y="2267712"/>
            <a:ext cx="228600" cy="228600"/>
          </a:xfrm>
          <a:prstGeom prst="ellipse">
            <a:avLst/>
          </a:prstGeom>
          <a:solidFill>
            <a:srgbClr val="58A6FF"/>
          </a:solidFill>
        </p:spPr>
      </p:sp>
      <p:sp>
        <p:nvSpPr>
          <p:cNvPr id="12" name="Text 10"/>
          <p:cNvSpPr/>
          <p:nvPr/>
        </p:nvSpPr>
        <p:spPr>
          <a:xfrm>
            <a:off x="457200" y="226771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3</a:t>
            </a:r>
            <a:endParaRPr lang="en-US" sz="900" dirty="0"/>
          </a:p>
        </p:txBody>
      </p:sp>
      <p:sp>
        <p:nvSpPr>
          <p:cNvPr id="13" name="Text 11"/>
          <p:cNvSpPr/>
          <p:nvPr/>
        </p:nvSpPr>
        <p:spPr>
          <a:xfrm>
            <a:off x="777240" y="224028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One-to-Twenty Multi-Person Monitoring</a:t>
            </a:r>
            <a:endParaRPr lang="en-US" sz="1300" dirty="0"/>
          </a:p>
        </p:txBody>
      </p:sp>
      <p:sp>
        <p:nvSpPr>
          <p:cNvPr id="14" name="Shape 12"/>
          <p:cNvSpPr/>
          <p:nvPr/>
        </p:nvSpPr>
        <p:spPr>
          <a:xfrm>
            <a:off x="4754880" y="2267712"/>
            <a:ext cx="228600" cy="228600"/>
          </a:xfrm>
          <a:prstGeom prst="ellipse">
            <a:avLst/>
          </a:prstGeom>
          <a:solidFill>
            <a:srgbClr val="58A6FF"/>
          </a:solidFill>
        </p:spPr>
      </p:sp>
      <p:sp>
        <p:nvSpPr>
          <p:cNvPr id="15" name="Text 13"/>
          <p:cNvSpPr/>
          <p:nvPr/>
        </p:nvSpPr>
        <p:spPr>
          <a:xfrm>
            <a:off x="4754880" y="226771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4</a:t>
            </a:r>
            <a:endParaRPr lang="en-US" sz="900" dirty="0"/>
          </a:p>
        </p:txBody>
      </p:sp>
      <p:sp>
        <p:nvSpPr>
          <p:cNvPr id="16" name="Text 14"/>
          <p:cNvSpPr/>
          <p:nvPr/>
        </p:nvSpPr>
        <p:spPr>
          <a:xfrm>
            <a:off x="5074920" y="224028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Low Latency Focus Pulling Guarantee</a:t>
            </a:r>
            <a:endParaRPr lang="en-US" sz="1300" dirty="0"/>
          </a:p>
        </p:txBody>
      </p:sp>
      <p:sp>
        <p:nvSpPr>
          <p:cNvPr id="17" name="Shape 15"/>
          <p:cNvSpPr/>
          <p:nvPr/>
        </p:nvSpPr>
        <p:spPr>
          <a:xfrm>
            <a:off x="457200" y="2587752"/>
            <a:ext cx="228600" cy="228600"/>
          </a:xfrm>
          <a:prstGeom prst="ellipse">
            <a:avLst/>
          </a:prstGeom>
          <a:solidFill>
            <a:srgbClr val="58A6FF"/>
          </a:solidFill>
        </p:spPr>
      </p:sp>
      <p:sp>
        <p:nvSpPr>
          <p:cNvPr id="18" name="Text 16"/>
          <p:cNvSpPr/>
          <p:nvPr/>
        </p:nvSpPr>
        <p:spPr>
          <a:xfrm>
            <a:off x="457200" y="258775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5</a:t>
            </a:r>
            <a:endParaRPr lang="en-US" sz="900" dirty="0"/>
          </a:p>
        </p:txBody>
      </p:sp>
      <p:sp>
        <p:nvSpPr>
          <p:cNvPr id="19" name="Text 17"/>
          <p:cNvSpPr/>
          <p:nvPr/>
        </p:nvSpPr>
        <p:spPr>
          <a:xfrm>
            <a:off x="777240" y="256032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Stable 1km Transmission Range</a:t>
            </a:r>
            <a:endParaRPr lang="en-US" sz="1300" dirty="0"/>
          </a:p>
        </p:txBody>
      </p:sp>
      <p:sp>
        <p:nvSpPr>
          <p:cNvPr id="20" name="Shape 18"/>
          <p:cNvSpPr/>
          <p:nvPr/>
        </p:nvSpPr>
        <p:spPr>
          <a:xfrm>
            <a:off x="4754880" y="2587752"/>
            <a:ext cx="228600" cy="228600"/>
          </a:xfrm>
          <a:prstGeom prst="ellipse">
            <a:avLst/>
          </a:prstGeom>
          <a:solidFill>
            <a:srgbClr val="58A6FF"/>
          </a:solidFill>
        </p:spPr>
      </p:sp>
      <p:sp>
        <p:nvSpPr>
          <p:cNvPr id="21" name="Text 19"/>
          <p:cNvSpPr/>
          <p:nvPr/>
        </p:nvSpPr>
        <p:spPr>
          <a:xfrm>
            <a:off x="4754880" y="258775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6</a:t>
            </a:r>
            <a:endParaRPr lang="en-US" sz="900" dirty="0"/>
          </a:p>
        </p:txBody>
      </p:sp>
      <p:sp>
        <p:nvSpPr>
          <p:cNvPr id="22" name="Text 20"/>
          <p:cNvSpPr/>
          <p:nvPr/>
        </p:nvSpPr>
        <p:spPr>
          <a:xfrm>
            <a:off x="5074920" y="256032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Intuitive UI System</a:t>
            </a:r>
            <a:endParaRPr lang="en-US" sz="1300" dirty="0"/>
          </a:p>
        </p:txBody>
      </p:sp>
      <p:sp>
        <p:nvSpPr>
          <p:cNvPr id="23" name="Shape 21"/>
          <p:cNvSpPr/>
          <p:nvPr/>
        </p:nvSpPr>
        <p:spPr>
          <a:xfrm>
            <a:off x="457200" y="2907792"/>
            <a:ext cx="228600" cy="228600"/>
          </a:xfrm>
          <a:prstGeom prst="ellipse">
            <a:avLst/>
          </a:prstGeom>
          <a:solidFill>
            <a:srgbClr val="58A6FF"/>
          </a:solidFill>
        </p:spPr>
      </p:sp>
      <p:sp>
        <p:nvSpPr>
          <p:cNvPr id="24" name="Text 22"/>
          <p:cNvSpPr/>
          <p:nvPr/>
        </p:nvSpPr>
        <p:spPr>
          <a:xfrm>
            <a:off x="457200" y="290779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7</a:t>
            </a:r>
            <a:endParaRPr lang="en-US" sz="900" dirty="0"/>
          </a:p>
        </p:txBody>
      </p:sp>
      <p:sp>
        <p:nvSpPr>
          <p:cNvPr id="25" name="Text 23"/>
          <p:cNvSpPr/>
          <p:nvPr/>
        </p:nvSpPr>
        <p:spPr>
          <a:xfrm>
            <a:off x="777240" y="288036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HDMI IN/LOOP + SDI IN/LOOP</a:t>
            </a:r>
            <a:endParaRPr lang="en-US" sz="1300" dirty="0"/>
          </a:p>
        </p:txBody>
      </p:sp>
      <p:sp>
        <p:nvSpPr>
          <p:cNvPr id="26" name="Shape 24"/>
          <p:cNvSpPr/>
          <p:nvPr/>
        </p:nvSpPr>
        <p:spPr>
          <a:xfrm>
            <a:off x="4754880" y="2907792"/>
            <a:ext cx="228600" cy="228600"/>
          </a:xfrm>
          <a:prstGeom prst="ellipse">
            <a:avLst/>
          </a:prstGeom>
          <a:solidFill>
            <a:srgbClr val="58A6FF"/>
          </a:solidFill>
        </p:spPr>
      </p:sp>
      <p:sp>
        <p:nvSpPr>
          <p:cNvPr id="27" name="Text 25"/>
          <p:cNvSpPr/>
          <p:nvPr/>
        </p:nvSpPr>
        <p:spPr>
          <a:xfrm>
            <a:off x="4754880" y="290779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8</a:t>
            </a:r>
            <a:endParaRPr lang="en-US" sz="900" dirty="0"/>
          </a:p>
        </p:txBody>
      </p:sp>
      <p:sp>
        <p:nvSpPr>
          <p:cNvPr id="28" name="Text 26"/>
          <p:cNvSpPr/>
          <p:nvPr/>
        </p:nvSpPr>
        <p:spPr>
          <a:xfrm>
            <a:off x="5074920" y="288036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Versatile Power Options</a:t>
            </a:r>
            <a:endParaRPr lang="en-US" sz="1300" dirty="0"/>
          </a:p>
        </p:txBody>
      </p:sp>
      <p:sp>
        <p:nvSpPr>
          <p:cNvPr id="29" name="Shape 27"/>
          <p:cNvSpPr/>
          <p:nvPr/>
        </p:nvSpPr>
        <p:spPr>
          <a:xfrm>
            <a:off x="457200" y="3227832"/>
            <a:ext cx="228600" cy="228600"/>
          </a:xfrm>
          <a:prstGeom prst="ellipse">
            <a:avLst/>
          </a:prstGeom>
          <a:solidFill>
            <a:srgbClr val="58A6FF"/>
          </a:solidFill>
        </p:spPr>
      </p:sp>
      <p:sp>
        <p:nvSpPr>
          <p:cNvPr id="30" name="Text 28"/>
          <p:cNvSpPr/>
          <p:nvPr/>
        </p:nvSpPr>
        <p:spPr>
          <a:xfrm>
            <a:off x="457200" y="322783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9</a:t>
            </a:r>
            <a:endParaRPr lang="en-US" sz="900" dirty="0"/>
          </a:p>
        </p:txBody>
      </p:sp>
      <p:sp>
        <p:nvSpPr>
          <p:cNvPr id="31" name="Text 29"/>
          <p:cNvSpPr/>
          <p:nvPr/>
        </p:nvSpPr>
        <p:spPr>
          <a:xfrm>
            <a:off x="777240" y="320040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Industry Ecosystem Connectivity</a:t>
            </a:r>
            <a:endParaRPr lang="en-US" sz="1300" dirty="0"/>
          </a:p>
        </p:txBody>
      </p:sp>
      <p:sp>
        <p:nvSpPr>
          <p:cNvPr id="32" name="Shape 30"/>
          <p:cNvSpPr/>
          <p:nvPr/>
        </p:nvSpPr>
        <p:spPr>
          <a:xfrm>
            <a:off x="4754880" y="3227832"/>
            <a:ext cx="228600" cy="228600"/>
          </a:xfrm>
          <a:prstGeom prst="ellipse">
            <a:avLst/>
          </a:prstGeom>
          <a:solidFill>
            <a:srgbClr val="58A6FF"/>
          </a:solidFill>
        </p:spPr>
      </p:sp>
      <p:sp>
        <p:nvSpPr>
          <p:cNvPr id="33" name="Text 31"/>
          <p:cNvSpPr/>
          <p:nvPr/>
        </p:nvSpPr>
        <p:spPr>
          <a:xfrm>
            <a:off x="4754880" y="3227832"/>
            <a:ext cx="228600" cy="228600"/>
          </a:xfrm>
          <a:prstGeom prst="rect">
            <a:avLst/>
          </a:prstGeom>
          <a:noFill/>
        </p:spPr>
        <p:txBody>
          <a:bodyPr wrap="square" lIns="0" tIns="0" rIns="0" bIns="0" rtlCol="0" anchor="ctr"/>
          <a:lstStyle/>
          <a:p>
            <a:pPr marL="0" indent="0" algn="ctr">
              <a:buNone/>
            </a:pPr>
            <a:r>
              <a:rPr lang="en-US" sz="900" b="1" dirty="0">
                <a:solidFill>
                  <a:srgbClr val="0D1117"/>
                </a:solidFill>
                <a:latin typeface="Calibri" pitchFamily="34" charset="0"/>
                <a:ea typeface="Calibri" pitchFamily="34" charset="-122"/>
                <a:cs typeface="Calibri" pitchFamily="34" charset="-120"/>
              </a:rPr>
              <a:t>10</a:t>
            </a:r>
            <a:endParaRPr lang="en-US" sz="900" dirty="0"/>
          </a:p>
        </p:txBody>
      </p:sp>
      <p:sp>
        <p:nvSpPr>
          <p:cNvPr id="34" name="Text 32"/>
          <p:cNvSpPr/>
          <p:nvPr/>
        </p:nvSpPr>
        <p:spPr>
          <a:xfrm>
            <a:off x="5074920" y="3200400"/>
            <a:ext cx="3611880" cy="274320"/>
          </a:xfrm>
          <a:prstGeom prst="rect">
            <a:avLst/>
          </a:prstGeom>
          <a:noFill/>
        </p:spPr>
        <p:txBody>
          <a:bodyPr wrap="square" lIns="0" tIns="0" rIns="0" bIns="0" rtlCol="0" anchor="ctr"/>
          <a:lstStyle/>
          <a:p>
            <a:pPr marL="0" indent="0">
              <a:buNone/>
            </a:pPr>
            <a:r>
              <a:rPr lang="en-US" sz="1300" dirty="0">
                <a:solidFill>
                  <a:srgbClr val="E6EDF3"/>
                </a:solidFill>
                <a:latin typeface="Calibri" pitchFamily="34" charset="0"/>
                <a:ea typeface="Calibri" pitchFamily="34" charset="-122"/>
                <a:cs typeface="Calibri" pitchFamily="34" charset="-120"/>
              </a:rPr>
              <a:t>Pyro Ecosystem</a:t>
            </a:r>
            <a:endParaRPr lang="en-US" sz="1300" dirty="0"/>
          </a:p>
        </p:txBody>
      </p:sp>
      <p:sp>
        <p:nvSpPr>
          <p:cNvPr id="35" name="Shape 33"/>
          <p:cNvSpPr/>
          <p:nvPr/>
        </p:nvSpPr>
        <p:spPr>
          <a:xfrm>
            <a:off x="0" y="5074920"/>
            <a:ext cx="9144000" cy="36576"/>
          </a:xfrm>
          <a:prstGeom prst="rect">
            <a:avLst/>
          </a:prstGeom>
          <a:solidFill>
            <a:srgbClr val="58A6FF"/>
          </a:solid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109728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Industry Ecosystem Connectivity</a:t>
            </a:r>
            <a:endParaRPr lang="en-US" sz="3200" dirty="0"/>
          </a:p>
        </p:txBody>
      </p:sp>
      <p:sp>
        <p:nvSpPr>
          <p:cNvPr id="4" name="Text 2"/>
          <p:cNvSpPr/>
          <p:nvPr/>
        </p:nvSpPr>
        <p:spPr>
          <a:xfrm>
            <a:off x="548640" y="2011680"/>
            <a:ext cx="8046720" cy="1280160"/>
          </a:xfrm>
          <a:prstGeom prst="rect">
            <a:avLst/>
          </a:prstGeom>
          <a:noFill/>
        </p:spPr>
        <p:txBody>
          <a:bodyPr wrap="square" lIns="0" tIns="0" rIns="0" bIns="0" rtlCol="0" anchor="ctr"/>
          <a:lstStyle/>
          <a:p>
            <a:pPr marL="0" indent="0" algn="l">
              <a:buNone/>
            </a:pPr>
            <a:r>
              <a:rPr lang="en-US" sz="1600" dirty="0">
                <a:solidFill>
                  <a:schemeClr val="bg1"/>
                </a:solidFill>
                <a:latin typeface="Calibri" pitchFamily="34" charset="0"/>
                <a:ea typeface="Calibri" pitchFamily="34" charset="-122"/>
                <a:cs typeface="Calibri" pitchFamily="34" charset="-120"/>
              </a:rPr>
              <a:t>Supports the Tilta focus ecosystems, enabling seamless device interconnection within professional industry workflows.</a:t>
            </a:r>
            <a:endParaRPr lang="en-US" sz="1600" dirty="0">
              <a:solidFill>
                <a:schemeClr val="bg1"/>
              </a:solidFill>
              <a:latin typeface="Calibri" pitchFamily="34" charset="0"/>
              <a:ea typeface="Calibri" pitchFamily="34" charset="-122"/>
              <a:cs typeface="Calibri" pitchFamily="34" charset="-120"/>
            </a:endParaRPr>
          </a:p>
          <a:p>
            <a:pPr marL="0" indent="0" algn="l">
              <a:buNone/>
            </a:pPr>
            <a:endParaRPr lang="en-US" sz="1600" dirty="0">
              <a:solidFill>
                <a:schemeClr val="bg1"/>
              </a:solidFill>
            </a:endParaRPr>
          </a:p>
          <a:p>
            <a:pPr marL="0" indent="0" algn="l">
              <a:buNone/>
            </a:pPr>
            <a:r>
              <a:rPr lang="en-US" altLang="zh-CN" sz="1600" dirty="0">
                <a:solidFill>
                  <a:schemeClr val="bg1"/>
                </a:solidFill>
              </a:rPr>
              <a:t>Camera control functions are compatible with Sony, Canon, Nikon, and other cameras.</a:t>
            </a:r>
            <a:endParaRPr lang="en-US" altLang="zh-CN" sz="1600" dirty="0">
              <a:solidFill>
                <a:schemeClr val="bg1"/>
              </a:solidFill>
            </a:endParaRPr>
          </a:p>
        </p:txBody>
      </p:sp>
      <p:sp>
        <p:nvSpPr>
          <p:cNvPr id="5" name="Shape 3"/>
          <p:cNvSpPr/>
          <p:nvPr/>
        </p:nvSpPr>
        <p:spPr>
          <a:xfrm>
            <a:off x="0" y="5074920"/>
            <a:ext cx="9144000" cy="36576"/>
          </a:xfrm>
          <a:prstGeom prst="rect">
            <a:avLst/>
          </a:prstGeom>
          <a:solidFill>
            <a:srgbClr val="58A6FF"/>
          </a:solidFill>
        </p:spPr>
      </p:sp>
      <p:sp>
        <p:nvSpPr>
          <p:cNvPr id="6"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ECOSYSTEM</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1"/>
          <p:cNvSpPr/>
          <p:nvPr/>
        </p:nvSpPr>
        <p:spPr>
          <a:xfrm>
            <a:off x="285750" y="214313"/>
            <a:ext cx="8812530" cy="322326"/>
          </a:xfrm>
          <a:prstGeom prst="rect">
            <a:avLst/>
          </a:prstGeom>
          <a:noFill/>
        </p:spPr>
        <p:txBody>
          <a:bodyPr vert="horz" wrap="none" lIns="0" tIns="0" rIns="0" bIns="0" rtlCol="0" anchor="t">
            <a:normAutofit fontScale="25000"/>
          </a:bodyPr>
          <a:lstStyle/>
          <a:p>
            <a:pPr marL="0" indent="0" algn="l">
              <a:lnSpc>
                <a:spcPts val="3375"/>
              </a:lnSpc>
              <a:buNone/>
            </a:pPr>
            <a:r>
              <a:rPr lang="en-US" sz="2025" b="1" dirty="0">
                <a:solidFill>
                  <a:srgbClr val="FFFFFF"/>
                </a:solidFill>
                <a:latin typeface="MiSans" panose="00000500000000000000" pitchFamily="34" charset="-122"/>
                <a:ea typeface="MiSans" panose="00000500000000000000" pitchFamily="34" charset="-122"/>
                <a:cs typeface="MiSans" panose="00000500000000000000" pitchFamily="34" charset="-120"/>
              </a:rPr>
              <a:t>索尼/佳能/</a:t>
            </a:r>
            <a:r>
              <a:rPr lang="zh-CN" altLang="en-US" sz="2025" b="1" dirty="0">
                <a:solidFill>
                  <a:srgbClr val="FFFFFF"/>
                </a:solidFill>
                <a:latin typeface="MiSans" panose="00000500000000000000" pitchFamily="34" charset="-122"/>
                <a:ea typeface="MiSans" panose="00000500000000000000" pitchFamily="34" charset="-122"/>
                <a:cs typeface="MiSans" panose="00000500000000000000" pitchFamily="34" charset="-120"/>
              </a:rPr>
              <a:t>尼康</a:t>
            </a:r>
            <a:r>
              <a:rPr lang="en-US" sz="2025" b="1" dirty="0">
                <a:solidFill>
                  <a:srgbClr val="FFFFFF"/>
                </a:solidFill>
                <a:latin typeface="MiSans" panose="00000500000000000000" pitchFamily="34" charset="-122"/>
                <a:ea typeface="MiSans" panose="00000500000000000000" pitchFamily="34" charset="-122"/>
                <a:cs typeface="MiSans" panose="00000500000000000000" pitchFamily="34" charset="-120"/>
              </a:rPr>
              <a:t>等相机控制</a:t>
            </a:r>
            <a:endParaRPr lang="en-US" sz="2025" dirty="0"/>
          </a:p>
        </p:txBody>
      </p:sp>
      <p:sp>
        <p:nvSpPr>
          <p:cNvPr id="3" name="Text 0"/>
          <p:cNvSpPr/>
          <p:nvPr/>
        </p:nvSpPr>
        <p:spPr>
          <a:xfrm>
            <a:off x="0" y="0"/>
            <a:ext cx="9144000" cy="5143500"/>
          </a:xfrm>
          <a:prstGeom prst="rect">
            <a:avLst/>
          </a:prstGeom>
          <a:solidFill>
            <a:srgbClr val="000000"/>
          </a:solidFill>
        </p:spPr>
        <p:txBody>
          <a:bodyPr wrap="square" rtlCol="0" anchor="ctr"/>
          <a:lstStyle/>
          <a:p>
            <a:pPr marL="0" indent="0">
              <a:buNone/>
            </a:pPr>
            <a:endParaRPr lang="en-US" sz="1350" dirty="0"/>
          </a:p>
        </p:txBody>
      </p:sp>
      <p:pic>
        <p:nvPicPr>
          <p:cNvPr id="78" name="图片 77" descr="9805.1182"/>
          <p:cNvPicPr>
            <a:picLocks noChangeAspect="1"/>
          </p:cNvPicPr>
          <p:nvPr/>
        </p:nvPicPr>
        <p:blipFill>
          <a:blip r:embed="rId1"/>
          <a:stretch>
            <a:fillRect/>
          </a:stretch>
        </p:blipFill>
        <p:spPr>
          <a:xfrm>
            <a:off x="1255395" y="3082766"/>
            <a:ext cx="2537936" cy="1427798"/>
          </a:xfrm>
          <a:prstGeom prst="rect">
            <a:avLst/>
          </a:prstGeom>
        </p:spPr>
      </p:pic>
      <p:pic>
        <p:nvPicPr>
          <p:cNvPr id="70" name="图片 69" descr="9805.1182"/>
          <p:cNvPicPr>
            <a:picLocks noChangeAspect="1"/>
          </p:cNvPicPr>
          <p:nvPr/>
        </p:nvPicPr>
        <p:blipFill>
          <a:blip r:embed="rId1"/>
          <a:stretch>
            <a:fillRect/>
          </a:stretch>
        </p:blipFill>
        <p:spPr>
          <a:xfrm>
            <a:off x="3099276" y="3091021"/>
            <a:ext cx="2537936" cy="1427798"/>
          </a:xfrm>
          <a:prstGeom prst="rect">
            <a:avLst/>
          </a:prstGeom>
        </p:spPr>
      </p:pic>
      <p:sp>
        <p:nvSpPr>
          <p:cNvPr id="27" name="Text 13"/>
          <p:cNvSpPr/>
          <p:nvPr/>
        </p:nvSpPr>
        <p:spPr>
          <a:xfrm>
            <a:off x="3428219" y="3079850"/>
            <a:ext cx="2688336" cy="342900"/>
          </a:xfrm>
          <a:prstGeom prst="rect">
            <a:avLst/>
          </a:prstGeom>
          <a:noFill/>
        </p:spPr>
        <p:txBody>
          <a:bodyPr vert="horz" wrap="square" lIns="0" tIns="0" rIns="0" bIns="0" rtlCol="0" anchor="t"/>
          <a:lstStyle/>
          <a:p>
            <a:pPr marL="0" indent="0" algn="l">
              <a:lnSpc>
                <a:spcPts val="1800"/>
              </a:lnSpc>
              <a:buNone/>
            </a:pPr>
            <a:endParaRPr lang="en-US" sz="900" dirty="0"/>
          </a:p>
        </p:txBody>
      </p:sp>
      <p:pic>
        <p:nvPicPr>
          <p:cNvPr id="28" name="Image 12" descr="image.png"/>
          <p:cNvPicPr>
            <a:picLocks noChangeAspect="1"/>
          </p:cNvPicPr>
          <p:nvPr/>
        </p:nvPicPr>
        <p:blipFill>
          <a:blip r:embed="rId2"/>
          <a:srcRect/>
          <a:stretch>
            <a:fillRect/>
          </a:stretch>
        </p:blipFill>
        <p:spPr>
          <a:xfrm>
            <a:off x="5479256" y="4627662"/>
            <a:ext cx="100013" cy="92869"/>
          </a:xfrm>
          <a:prstGeom prst="rect">
            <a:avLst/>
          </a:prstGeom>
        </p:spPr>
      </p:pic>
      <p:sp>
        <p:nvSpPr>
          <p:cNvPr id="29" name="Text 14"/>
          <p:cNvSpPr/>
          <p:nvPr/>
        </p:nvSpPr>
        <p:spPr>
          <a:xfrm>
            <a:off x="5637701" y="4514950"/>
            <a:ext cx="2688336" cy="342900"/>
          </a:xfrm>
          <a:prstGeom prst="rect">
            <a:avLst/>
          </a:prstGeom>
          <a:noFill/>
        </p:spPr>
        <p:txBody>
          <a:bodyPr vert="horz" wrap="square" lIns="0" tIns="0" rIns="0" bIns="0" rtlCol="0" anchor="t"/>
          <a:lstStyle/>
          <a:p>
            <a:pPr marL="0" indent="0" algn="l">
              <a:lnSpc>
                <a:spcPts val="1800"/>
              </a:lnSpc>
              <a:buNone/>
            </a:pPr>
            <a:r>
              <a:rPr lang="en-US" altLang="zh-CN" sz="900" dirty="0">
                <a:solidFill>
                  <a:srgbClr val="E2E8F0"/>
                </a:solidFill>
                <a:latin typeface="MiSans" panose="00000500000000000000" pitchFamily="34" charset="-122"/>
                <a:ea typeface="MiSans" panose="00000500000000000000" pitchFamily="34" charset="-122"/>
                <a:cs typeface="MiSans" panose="00000500000000000000" pitchFamily="34" charset="-120"/>
              </a:rPr>
              <a:t>Both TX and RX can enter camera control mode.</a:t>
            </a:r>
            <a:endParaRPr lang="en-US" altLang="zh-CN" sz="900" dirty="0">
              <a:solidFill>
                <a:srgbClr val="E2E8F0"/>
              </a:solidFill>
              <a:latin typeface="MiSans" panose="00000500000000000000" pitchFamily="34" charset="-122"/>
              <a:ea typeface="MiSans" panose="00000500000000000000" pitchFamily="34" charset="-122"/>
              <a:cs typeface="MiSans" panose="00000500000000000000" pitchFamily="34" charset="-120"/>
            </a:endParaRPr>
          </a:p>
        </p:txBody>
      </p:sp>
      <p:sp>
        <p:nvSpPr>
          <p:cNvPr id="45" name="Shape 26"/>
          <p:cNvSpPr/>
          <p:nvPr/>
        </p:nvSpPr>
        <p:spPr>
          <a:xfrm>
            <a:off x="6372225" y="4754165"/>
            <a:ext cx="914400" cy="0"/>
          </a:xfrm>
          <a:prstGeom prst="line">
            <a:avLst/>
          </a:prstGeom>
          <a:noFill/>
          <a:ln w="19050">
            <a:solidFill>
              <a:srgbClr val="8A2BE2">
                <a:alpha val="30000"/>
              </a:srgbClr>
            </a:solidFill>
            <a:prstDash val="solid"/>
          </a:ln>
        </p:spPr>
      </p:sp>
      <p:sp>
        <p:nvSpPr>
          <p:cNvPr id="46" name="Text 6"/>
          <p:cNvSpPr/>
          <p:nvPr/>
        </p:nvSpPr>
        <p:spPr>
          <a:xfrm>
            <a:off x="360680" y="787400"/>
            <a:ext cx="4441825" cy="2394585"/>
          </a:xfrm>
          <a:prstGeom prst="roundRect">
            <a:avLst>
              <a:gd name="adj" fmla="val 2649"/>
            </a:avLst>
          </a:prstGeom>
          <a:solidFill>
            <a:srgbClr val="FFFFFF">
              <a:alpha val="5000"/>
            </a:srgbClr>
          </a:solidFill>
          <a:ln w="9525">
            <a:solidFill>
              <a:srgbClr val="FFFFFF">
                <a:alpha val="5000"/>
              </a:srgbClr>
            </a:solidFill>
          </a:ln>
        </p:spPr>
        <p:txBody>
          <a:bodyPr wrap="square" rtlCol="0" anchor="ctr"/>
          <a:lstStyle/>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1. Camera Connection</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Method 1: (Connect the USB cable first, then configure settings)</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① Plug one end of the USB cable into the Sony camera's USB port and the other end into the transmitter's USB port.</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② Pop-up window: Select USB connection mode =&gt; Select Remote Shooting (PC Remote).</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Method 2: (Configure settings first, then connect the USB cable)</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① Open the Sony camera menu, navigate to "Network" =&gt; PC Remote Function =&gt; Enable PC Remote.</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② Plug one end of the USB cable into the Sony camera's USB port and the other end into the transmitter's USB port.</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a:p>
            <a:pPr indent="0" fontAlgn="auto">
              <a:lnSpc>
                <a:spcPct val="150000"/>
              </a:lnSpc>
              <a:buNone/>
            </a:pPr>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2. Swipe left to access the camera control panel (see image on the right).</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p:txBody>
      </p:sp>
      <p:pic>
        <p:nvPicPr>
          <p:cNvPr id="47" name="图片 46"/>
          <p:cNvPicPr/>
          <p:nvPr/>
        </p:nvPicPr>
        <p:blipFill>
          <a:blip r:embed="rId3"/>
          <a:stretch>
            <a:fillRect/>
          </a:stretch>
        </p:blipFill>
        <p:spPr>
          <a:xfrm>
            <a:off x="5479256" y="1074420"/>
            <a:ext cx="3204686" cy="1935480"/>
          </a:xfrm>
          <a:prstGeom prst="rect">
            <a:avLst/>
          </a:prstGeom>
        </p:spPr>
      </p:pic>
      <p:pic>
        <p:nvPicPr>
          <p:cNvPr id="71" name="图片 70"/>
          <p:cNvPicPr/>
          <p:nvPr/>
        </p:nvPicPr>
        <p:blipFill>
          <a:blip r:embed="rId4"/>
          <a:stretch>
            <a:fillRect/>
          </a:stretch>
        </p:blipFill>
        <p:spPr>
          <a:xfrm>
            <a:off x="360521" y="3566636"/>
            <a:ext cx="847249" cy="667703"/>
          </a:xfrm>
          <a:prstGeom prst="rect">
            <a:avLst/>
          </a:prstGeom>
        </p:spPr>
      </p:pic>
      <p:sp>
        <p:nvSpPr>
          <p:cNvPr id="72" name="文本框 71"/>
          <p:cNvSpPr txBox="1"/>
          <p:nvPr/>
        </p:nvSpPr>
        <p:spPr>
          <a:xfrm>
            <a:off x="2294096" y="4234339"/>
            <a:ext cx="365284" cy="217646"/>
          </a:xfrm>
          <a:prstGeom prst="rect">
            <a:avLst/>
          </a:prstGeom>
          <a:noFill/>
        </p:spPr>
        <p:txBody>
          <a:bodyPr wrap="square" rtlCol="0">
            <a:noAutofit/>
          </a:bodyPr>
          <a:p>
            <a:r>
              <a:rPr lang="zh-CN" altLang="en-US" sz="900" dirty="0">
                <a:solidFill>
                  <a:schemeClr val="bg1"/>
                </a:solidFill>
                <a:latin typeface="MiSans" panose="00000500000000000000" pitchFamily="34" charset="-122"/>
                <a:ea typeface="MiSans" panose="00000500000000000000" pitchFamily="34" charset="-122"/>
                <a:cs typeface="MiSans" panose="00000500000000000000" pitchFamily="34" charset="-120"/>
              </a:rPr>
              <a:t>TX</a:t>
            </a:r>
            <a:endParaRPr lang="en-US" altLang="zh-CN" sz="1050">
              <a:solidFill>
                <a:schemeClr val="bg1"/>
              </a:solidFill>
            </a:endParaRPr>
          </a:p>
        </p:txBody>
      </p:sp>
      <p:sp>
        <p:nvSpPr>
          <p:cNvPr id="73" name="文本框 72"/>
          <p:cNvSpPr txBox="1"/>
          <p:nvPr/>
        </p:nvSpPr>
        <p:spPr>
          <a:xfrm>
            <a:off x="4165759" y="4234021"/>
            <a:ext cx="430530" cy="319088"/>
          </a:xfrm>
          <a:prstGeom prst="rect">
            <a:avLst/>
          </a:prstGeom>
          <a:noFill/>
        </p:spPr>
        <p:txBody>
          <a:bodyPr wrap="square" rtlCol="0">
            <a:noAutofit/>
          </a:bodyPr>
          <a:p>
            <a:r>
              <a:rPr lang="zh-CN" altLang="en-US" sz="900" dirty="0">
                <a:solidFill>
                  <a:schemeClr val="bg1"/>
                </a:solidFill>
                <a:latin typeface="MiSans" panose="00000500000000000000" pitchFamily="34" charset="-122"/>
                <a:ea typeface="MiSans" panose="00000500000000000000" pitchFamily="34" charset="-122"/>
                <a:cs typeface="MiSans" panose="00000500000000000000" pitchFamily="34" charset="-120"/>
              </a:rPr>
              <a:t>RX</a:t>
            </a:r>
            <a:endParaRPr lang="en-US" altLang="zh-CN" sz="1050">
              <a:solidFill>
                <a:schemeClr val="bg1"/>
              </a:solidFill>
            </a:endParaRPr>
          </a:p>
        </p:txBody>
      </p:sp>
      <p:cxnSp>
        <p:nvCxnSpPr>
          <p:cNvPr id="74" name="直接箭头连接符 73"/>
          <p:cNvCxnSpPr/>
          <p:nvPr/>
        </p:nvCxnSpPr>
        <p:spPr>
          <a:xfrm>
            <a:off x="1207770" y="3758565"/>
            <a:ext cx="841534" cy="6668"/>
          </a:xfrm>
          <a:prstGeom prst="straightConnector1">
            <a:avLst/>
          </a:prstGeom>
          <a:ln>
            <a:solidFill>
              <a:srgbClr val="FFFFFF"/>
            </a:solidFill>
            <a:headEnd type="none"/>
            <a:tailEnd type="none"/>
          </a:ln>
        </p:spPr>
        <p:style>
          <a:lnRef idx="2">
            <a:schemeClr val="accent1"/>
          </a:lnRef>
          <a:fillRef idx="0">
            <a:srgbClr val="FFFFFF"/>
          </a:fillRef>
          <a:effectRef idx="0">
            <a:srgbClr val="FFFFFF"/>
          </a:effectRef>
          <a:fontRef idx="minor">
            <a:schemeClr val="tx1"/>
          </a:fontRef>
        </p:style>
      </p:cxnSp>
      <p:cxnSp>
        <p:nvCxnSpPr>
          <p:cNvPr id="75" name="直接箭头连接符 74"/>
          <p:cNvCxnSpPr/>
          <p:nvPr/>
        </p:nvCxnSpPr>
        <p:spPr>
          <a:xfrm>
            <a:off x="1132046" y="4074319"/>
            <a:ext cx="902494" cy="3810"/>
          </a:xfrm>
          <a:prstGeom prst="straightConnector1">
            <a:avLst/>
          </a:prstGeom>
          <a:ln>
            <a:solidFill>
              <a:srgbClr val="FFFFFF"/>
            </a:solidFill>
            <a:headEnd type="none"/>
            <a:tailEnd type="none"/>
          </a:ln>
        </p:spPr>
        <p:style>
          <a:lnRef idx="2">
            <a:schemeClr val="accent1"/>
          </a:lnRef>
          <a:fillRef idx="0">
            <a:srgbClr val="FFFFFF"/>
          </a:fillRef>
          <a:effectRef idx="0">
            <a:srgbClr val="FFFFFF"/>
          </a:effectRef>
          <a:fontRef idx="minor">
            <a:schemeClr val="tx1"/>
          </a:fontRef>
        </p:style>
      </p:cxnSp>
      <p:sp>
        <p:nvSpPr>
          <p:cNvPr id="76" name="文本框 75"/>
          <p:cNvSpPr txBox="1"/>
          <p:nvPr/>
        </p:nvSpPr>
        <p:spPr>
          <a:xfrm>
            <a:off x="1383030" y="3481864"/>
            <a:ext cx="769620" cy="371475"/>
          </a:xfrm>
          <a:prstGeom prst="rect">
            <a:avLst/>
          </a:prstGeom>
          <a:noFill/>
        </p:spPr>
        <p:txBody>
          <a:bodyPr wrap="square" rtlCol="0">
            <a:noAutofit/>
          </a:bodyPr>
          <a:p>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HDMI</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p:txBody>
      </p:sp>
      <p:sp>
        <p:nvSpPr>
          <p:cNvPr id="77" name="文本框 76"/>
          <p:cNvSpPr txBox="1"/>
          <p:nvPr/>
        </p:nvSpPr>
        <p:spPr>
          <a:xfrm>
            <a:off x="1352550" y="3787140"/>
            <a:ext cx="681990" cy="290989"/>
          </a:xfrm>
          <a:prstGeom prst="rect">
            <a:avLst/>
          </a:prstGeom>
          <a:noFill/>
        </p:spPr>
        <p:txBody>
          <a:bodyPr wrap="square" rtlCol="0">
            <a:noAutofit/>
          </a:bodyPr>
          <a:p>
            <a:r>
              <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rPr>
              <a:t>Type-C</a:t>
            </a:r>
            <a:endParaRPr lang="en-US" altLang="zh-CN" sz="9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p:txBody>
      </p:sp>
      <p:sp>
        <p:nvSpPr>
          <p:cNvPr id="7"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ECOSYSTEM</a:t>
            </a:r>
            <a:endParaRPr lang="en-US" sz="1100" dirty="0"/>
          </a:p>
        </p:txBody>
      </p:sp>
      <p:sp>
        <p:nvSpPr>
          <p:cNvPr id="15" name="Shape 13"/>
          <p:cNvSpPr/>
          <p:nvPr/>
        </p:nvSpPr>
        <p:spPr>
          <a:xfrm>
            <a:off x="0" y="5074920"/>
            <a:ext cx="9144000" cy="36576"/>
          </a:xfrm>
          <a:prstGeom prst="rect">
            <a:avLst/>
          </a:prstGeom>
          <a:solidFill>
            <a:srgbClr val="58A6FF"/>
          </a:solidFill>
        </p:spPr>
      </p:sp>
      <p:sp>
        <p:nvSpPr>
          <p:cNvPr id="10" name="文本框 9"/>
          <p:cNvSpPr txBox="1"/>
          <p:nvPr/>
        </p:nvSpPr>
        <p:spPr>
          <a:xfrm>
            <a:off x="347980" y="4387850"/>
            <a:ext cx="4947285" cy="645160"/>
          </a:xfrm>
          <a:prstGeom prst="rect">
            <a:avLst/>
          </a:prstGeom>
          <a:noFill/>
        </p:spPr>
        <p:txBody>
          <a:bodyPr wrap="square" rtlCol="0">
            <a:spAutoFit/>
          </a:bodyPr>
          <a:p>
            <a:r>
              <a:rPr lang="en-US" altLang="zh-CN" sz="900" dirty="0">
                <a:solidFill>
                  <a:srgbClr val="E2E8F0"/>
                </a:solidFill>
                <a:latin typeface="MiSans" panose="00000500000000000000" pitchFamily="34" charset="-122"/>
                <a:ea typeface="MiSans" panose="00000500000000000000" pitchFamily="34" charset="-122"/>
                <a:cs typeface="MiSans" panose="00000500000000000000" pitchFamily="34" charset="-120"/>
                <a:sym typeface="+mn-ea"/>
              </a:rPr>
              <a:t>Taking the FX3A as an example: The Pyro7 Ultra monitor (TX or RX) allows for on-screen control of camera parameter adjustments (focus mode, resolution, frame rate, touch focus, playback, recording, ISO, iris, and shutter).</a:t>
            </a:r>
            <a:endParaRPr lang="en-US" altLang="zh-CN" sz="900" dirty="0">
              <a:solidFill>
                <a:srgbClr val="E2E8F0"/>
              </a:solidFill>
              <a:latin typeface="MiSans" panose="00000500000000000000" pitchFamily="34" charset="-122"/>
              <a:ea typeface="MiSans" panose="00000500000000000000" pitchFamily="34" charset="-122"/>
              <a:cs typeface="MiSans" panose="00000500000000000000" pitchFamily="34" charset="-120"/>
            </a:endParaRPr>
          </a:p>
          <a:p>
            <a:endParaRPr lang="zh-CN" altLang="en-US" sz="9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ext 6"/>
          <p:cNvSpPr/>
          <p:nvPr/>
        </p:nvSpPr>
        <p:spPr>
          <a:xfrm>
            <a:off x="285750" y="862330"/>
            <a:ext cx="8858250" cy="659130"/>
          </a:xfrm>
          <a:prstGeom prst="roundRect">
            <a:avLst>
              <a:gd name="adj" fmla="val 2649"/>
            </a:avLst>
          </a:prstGeom>
          <a:solidFill>
            <a:srgbClr val="FFFFFF">
              <a:alpha val="5000"/>
            </a:srgbClr>
          </a:solidFill>
          <a:ln w="9525">
            <a:solidFill>
              <a:srgbClr val="FFFFFF">
                <a:alpha val="5000"/>
              </a:srgbClr>
            </a:solidFill>
          </a:ln>
        </p:spPr>
        <p:txBody>
          <a:bodyPr wrap="square" rtlCol="0" anchor="ctr"/>
          <a:lstStyle/>
          <a:p>
            <a:pPr marL="0" indent="0">
              <a:lnSpc>
                <a:spcPct val="150000"/>
              </a:lnSpc>
              <a:buNone/>
            </a:pPr>
            <a:r>
              <a:rPr lang="en-US" altLang="zh-CN" sz="900" dirty="0">
                <a:solidFill>
                  <a:srgbClr val="E2E8F0"/>
                </a:solidFill>
                <a:ea typeface="MiSans" panose="00000500000000000000" pitchFamily="34" charset="-122"/>
                <a:cs typeface="+mn-lt"/>
                <a:sym typeface="+mn-ea"/>
              </a:rPr>
              <a:t>Pyro 7 Ultra paired with the Tilta Nucleus M2 follow focus system for focus, iris, and zoom control, along with a custom cage for the Pyro 7 Ultra.</a:t>
            </a:r>
            <a:endParaRPr lang="en-US" altLang="zh-CN" sz="900" dirty="0">
              <a:solidFill>
                <a:srgbClr val="E2E8F0"/>
              </a:solidFill>
              <a:ea typeface="MiSans" panose="00000500000000000000" pitchFamily="34" charset="-122"/>
              <a:cs typeface="+mn-lt"/>
              <a:sym typeface="+mn-ea"/>
            </a:endParaRPr>
          </a:p>
          <a:p>
            <a:pPr marL="0" indent="0">
              <a:lnSpc>
                <a:spcPct val="150000"/>
              </a:lnSpc>
              <a:buNone/>
            </a:pPr>
            <a:r>
              <a:rPr lang="en-US" altLang="zh-CN" sz="900" b="1" dirty="0">
                <a:solidFill>
                  <a:srgbClr val="E2E8F0"/>
                </a:solidFill>
                <a:ea typeface="MiSans" panose="00000500000000000000" pitchFamily="34" charset="-122"/>
                <a:cs typeface="+mn-lt"/>
                <a:sym typeface="+mn-ea"/>
              </a:rPr>
              <a:t>Connection</a:t>
            </a:r>
            <a:r>
              <a:rPr lang="en-US" altLang="zh-CN" sz="900" dirty="0">
                <a:solidFill>
                  <a:srgbClr val="E2E8F0"/>
                </a:solidFill>
                <a:ea typeface="MiSans" panose="00000500000000000000" pitchFamily="34" charset="-122"/>
                <a:cs typeface="+mn-lt"/>
                <a:sym typeface="+mn-ea"/>
              </a:rPr>
              <a:t>: In receiver mode, the Pyro 7 Ultra connects to the Nucleus M2 hand unit via dual Type-C cables.</a:t>
            </a:r>
            <a:endParaRPr lang="en-US" altLang="zh-CN" sz="900" dirty="0">
              <a:solidFill>
                <a:srgbClr val="E2E8F0"/>
              </a:solidFill>
              <a:ea typeface="MiSans" panose="00000500000000000000" pitchFamily="34" charset="-122"/>
              <a:cs typeface="+mn-lt"/>
              <a:sym typeface="+mn-ea"/>
            </a:endParaRPr>
          </a:p>
        </p:txBody>
      </p:sp>
      <p:pic>
        <p:nvPicPr>
          <p:cNvPr id="8" name="图片 7"/>
          <p:cNvPicPr/>
          <p:nvPr/>
        </p:nvPicPr>
        <p:blipFill>
          <a:blip r:embed="rId1"/>
          <a:stretch>
            <a:fillRect/>
          </a:stretch>
        </p:blipFill>
        <p:spPr>
          <a:xfrm>
            <a:off x="2278380" y="1622108"/>
            <a:ext cx="2517934" cy="915829"/>
          </a:xfrm>
          <a:prstGeom prst="rect">
            <a:avLst/>
          </a:prstGeom>
        </p:spPr>
      </p:pic>
      <p:pic>
        <p:nvPicPr>
          <p:cNvPr id="10" name="图片 9"/>
          <p:cNvPicPr>
            <a:picLocks noChangeAspect="1"/>
          </p:cNvPicPr>
          <p:nvPr/>
        </p:nvPicPr>
        <p:blipFill>
          <a:blip r:embed="rId2"/>
          <a:stretch>
            <a:fillRect/>
          </a:stretch>
        </p:blipFill>
        <p:spPr>
          <a:xfrm>
            <a:off x="223838" y="1622108"/>
            <a:ext cx="1082993" cy="917258"/>
          </a:xfrm>
          <a:prstGeom prst="rect">
            <a:avLst/>
          </a:prstGeom>
        </p:spPr>
      </p:pic>
      <p:pic>
        <p:nvPicPr>
          <p:cNvPr id="11" name="图片 10"/>
          <p:cNvPicPr>
            <a:picLocks noChangeAspect="1"/>
          </p:cNvPicPr>
          <p:nvPr/>
        </p:nvPicPr>
        <p:blipFill>
          <a:blip r:embed="rId3"/>
          <a:stretch>
            <a:fillRect/>
          </a:stretch>
        </p:blipFill>
        <p:spPr>
          <a:xfrm>
            <a:off x="1306830" y="1622108"/>
            <a:ext cx="971550" cy="913924"/>
          </a:xfrm>
          <a:prstGeom prst="rect">
            <a:avLst/>
          </a:prstGeom>
        </p:spPr>
      </p:pic>
      <p:sp>
        <p:nvSpPr>
          <p:cNvPr id="5"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ECOSYSTEM</a:t>
            </a:r>
            <a:endParaRPr lang="en-US" sz="1100" dirty="0"/>
          </a:p>
        </p:txBody>
      </p:sp>
      <p:pic>
        <p:nvPicPr>
          <p:cNvPr id="12" name="图片 11"/>
          <p:cNvPicPr/>
          <p:nvPr/>
        </p:nvPicPr>
        <p:blipFill>
          <a:blip r:embed="rId4"/>
          <a:stretch>
            <a:fillRect/>
          </a:stretch>
        </p:blipFill>
        <p:spPr>
          <a:xfrm>
            <a:off x="223838" y="2539365"/>
            <a:ext cx="4572000" cy="2383155"/>
          </a:xfrm>
          <a:prstGeom prst="rect">
            <a:avLst/>
          </a:prstGeom>
        </p:spPr>
      </p:pic>
      <p:sp>
        <p:nvSpPr>
          <p:cNvPr id="15" name="Shape 13"/>
          <p:cNvSpPr/>
          <p:nvPr/>
        </p:nvSpPr>
        <p:spPr>
          <a:xfrm>
            <a:off x="0" y="5074920"/>
            <a:ext cx="9144000" cy="36576"/>
          </a:xfrm>
          <a:prstGeom prst="rect">
            <a:avLst/>
          </a:prstGeom>
          <a:solidFill>
            <a:srgbClr val="58A6FF"/>
          </a:solid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109728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Pyro Ecosystem</a:t>
            </a:r>
            <a:endParaRPr lang="en-US" sz="3200" dirty="0"/>
          </a:p>
        </p:txBody>
      </p:sp>
      <p:sp>
        <p:nvSpPr>
          <p:cNvPr id="4" name="Text 2"/>
          <p:cNvSpPr/>
          <p:nvPr/>
        </p:nvSpPr>
        <p:spPr>
          <a:xfrm>
            <a:off x="548640" y="2011680"/>
            <a:ext cx="8046720" cy="914400"/>
          </a:xfrm>
          <a:prstGeom prst="rect">
            <a:avLst/>
          </a:prstGeom>
          <a:noFill/>
        </p:spPr>
        <p:txBody>
          <a:bodyPr wrap="square" lIns="0" tIns="0" rIns="0" bIns="0" rtlCol="0" anchor="ctr"/>
          <a:lstStyle/>
          <a:p>
            <a:pPr marL="0" indent="0" algn="l">
              <a:buNone/>
            </a:pPr>
            <a:r>
              <a:rPr lang="en-US" sz="1500" dirty="0">
                <a:solidFill>
                  <a:srgbClr val="C9D1D9"/>
                </a:solidFill>
                <a:latin typeface="Calibri" pitchFamily="34" charset="0"/>
                <a:ea typeface="Calibri" pitchFamily="34" charset="-122"/>
                <a:cs typeface="Calibri" pitchFamily="34" charset="-120"/>
              </a:rPr>
              <a:t>Enables seamless interconnection across the Pyro series, providing a cost-efficient and flexible setup for diverse shooting environments.</a:t>
            </a:r>
            <a:endParaRPr lang="en-US" sz="1500" dirty="0"/>
          </a:p>
        </p:txBody>
      </p:sp>
      <p:sp>
        <p:nvSpPr>
          <p:cNvPr id="5" name="Shape 3"/>
          <p:cNvSpPr/>
          <p:nvPr/>
        </p:nvSpPr>
        <p:spPr>
          <a:xfrm>
            <a:off x="1463040" y="3200400"/>
            <a:ext cx="1097280" cy="457200"/>
          </a:xfrm>
          <a:prstGeom prst="rect">
            <a:avLst/>
          </a:prstGeom>
          <a:solidFill>
            <a:srgbClr val="161B22"/>
          </a:solidFill>
          <a:ln w="6350">
            <a:solidFill>
              <a:srgbClr val="1A1D24"/>
            </a:solidFill>
            <a:prstDash val="solid"/>
          </a:ln>
        </p:spPr>
      </p:sp>
      <p:sp>
        <p:nvSpPr>
          <p:cNvPr id="6" name="Text 4"/>
          <p:cNvSpPr/>
          <p:nvPr/>
        </p:nvSpPr>
        <p:spPr>
          <a:xfrm>
            <a:off x="1463040" y="3200400"/>
            <a:ext cx="1097280" cy="457200"/>
          </a:xfrm>
          <a:prstGeom prst="rect">
            <a:avLst/>
          </a:prstGeom>
          <a:noFill/>
        </p:spPr>
        <p:txBody>
          <a:bodyPr wrap="square" lIns="0" tIns="0" rIns="0" bIns="0" rtlCol="0" anchor="ctr"/>
          <a:lstStyle/>
          <a:p>
            <a:pPr marL="0" indent="0" algn="ctr">
              <a:buNone/>
            </a:pPr>
            <a:r>
              <a:rPr lang="en-US" sz="1400" b="1" dirty="0">
                <a:solidFill>
                  <a:srgbClr val="58A6FF"/>
                </a:solidFill>
                <a:latin typeface="Calibri" pitchFamily="34" charset="0"/>
                <a:ea typeface="Calibri" pitchFamily="34" charset="-122"/>
                <a:cs typeface="Calibri" pitchFamily="34" charset="-120"/>
              </a:rPr>
              <a:t>Pyro </a:t>
            </a:r>
            <a:r>
              <a:rPr lang="en-US" sz="1400" b="1" dirty="0">
                <a:solidFill>
                  <a:srgbClr val="58A6FF"/>
                </a:solidFill>
                <a:latin typeface="Calibri" pitchFamily="34" charset="0"/>
                <a:ea typeface="Calibri" pitchFamily="34" charset="-122"/>
                <a:cs typeface="Calibri" pitchFamily="34" charset="-120"/>
              </a:rPr>
              <a:t>Ultra</a:t>
            </a:r>
            <a:endParaRPr lang="en-US" sz="1400" dirty="0"/>
          </a:p>
        </p:txBody>
      </p:sp>
      <p:sp>
        <p:nvSpPr>
          <p:cNvPr id="7" name="Shape 5"/>
          <p:cNvSpPr/>
          <p:nvPr/>
        </p:nvSpPr>
        <p:spPr>
          <a:xfrm>
            <a:off x="2743200" y="3200400"/>
            <a:ext cx="1097280" cy="457200"/>
          </a:xfrm>
          <a:prstGeom prst="rect">
            <a:avLst/>
          </a:prstGeom>
          <a:solidFill>
            <a:srgbClr val="161B22"/>
          </a:solidFill>
          <a:ln w="6350">
            <a:solidFill>
              <a:srgbClr val="1A1D24"/>
            </a:solidFill>
            <a:prstDash val="solid"/>
          </a:ln>
        </p:spPr>
      </p:sp>
      <p:sp>
        <p:nvSpPr>
          <p:cNvPr id="8" name="Text 6"/>
          <p:cNvSpPr/>
          <p:nvPr/>
        </p:nvSpPr>
        <p:spPr>
          <a:xfrm>
            <a:off x="2743200" y="3200400"/>
            <a:ext cx="1097280" cy="457200"/>
          </a:xfrm>
          <a:prstGeom prst="rect">
            <a:avLst/>
          </a:prstGeom>
          <a:noFill/>
        </p:spPr>
        <p:txBody>
          <a:bodyPr wrap="square" lIns="0" tIns="0" rIns="0" bIns="0" rtlCol="0" anchor="ctr"/>
          <a:lstStyle/>
          <a:p>
            <a:pPr marL="0" indent="0" algn="ctr">
              <a:buNone/>
            </a:pPr>
            <a:r>
              <a:rPr lang="en-US" sz="1400" b="1" dirty="0">
                <a:solidFill>
                  <a:srgbClr val="58A6FF"/>
                </a:solidFill>
                <a:latin typeface="Calibri" pitchFamily="34" charset="0"/>
                <a:ea typeface="Calibri" pitchFamily="34" charset="-122"/>
                <a:cs typeface="Calibri" pitchFamily="34" charset="-120"/>
              </a:rPr>
              <a:t>Pyro 5</a:t>
            </a:r>
            <a:endParaRPr lang="en-US" sz="1400" dirty="0"/>
          </a:p>
        </p:txBody>
      </p:sp>
      <p:sp>
        <p:nvSpPr>
          <p:cNvPr id="9" name="Shape 7"/>
          <p:cNvSpPr/>
          <p:nvPr/>
        </p:nvSpPr>
        <p:spPr>
          <a:xfrm>
            <a:off x="4023360" y="3200400"/>
            <a:ext cx="1097280" cy="457200"/>
          </a:xfrm>
          <a:prstGeom prst="rect">
            <a:avLst/>
          </a:prstGeom>
          <a:solidFill>
            <a:srgbClr val="161B22"/>
          </a:solidFill>
          <a:ln w="6350">
            <a:solidFill>
              <a:srgbClr val="1A1D24"/>
            </a:solidFill>
            <a:prstDash val="solid"/>
          </a:ln>
        </p:spPr>
      </p:sp>
      <p:sp>
        <p:nvSpPr>
          <p:cNvPr id="10" name="Text 8"/>
          <p:cNvSpPr/>
          <p:nvPr/>
        </p:nvSpPr>
        <p:spPr>
          <a:xfrm>
            <a:off x="4023360" y="3200400"/>
            <a:ext cx="1097280" cy="457200"/>
          </a:xfrm>
          <a:prstGeom prst="rect">
            <a:avLst/>
          </a:prstGeom>
          <a:noFill/>
        </p:spPr>
        <p:txBody>
          <a:bodyPr wrap="square" lIns="0" tIns="0" rIns="0" bIns="0" rtlCol="0" anchor="ctr"/>
          <a:lstStyle/>
          <a:p>
            <a:pPr marL="0" indent="0" algn="ctr">
              <a:buNone/>
            </a:pPr>
            <a:r>
              <a:rPr lang="en-US" sz="1400" b="1" dirty="0">
                <a:solidFill>
                  <a:srgbClr val="58A6FF"/>
                </a:solidFill>
                <a:latin typeface="Calibri" pitchFamily="34" charset="0"/>
                <a:ea typeface="Calibri" pitchFamily="34" charset="-122"/>
                <a:cs typeface="Calibri" pitchFamily="34" charset="-120"/>
              </a:rPr>
              <a:t>Pyro 7</a:t>
            </a:r>
            <a:endParaRPr lang="en-US" sz="1400" dirty="0"/>
          </a:p>
        </p:txBody>
      </p:sp>
      <p:sp>
        <p:nvSpPr>
          <p:cNvPr id="11" name="Shape 9"/>
          <p:cNvSpPr/>
          <p:nvPr/>
        </p:nvSpPr>
        <p:spPr>
          <a:xfrm>
            <a:off x="5303520" y="3200400"/>
            <a:ext cx="1097280" cy="457200"/>
          </a:xfrm>
          <a:prstGeom prst="rect">
            <a:avLst/>
          </a:prstGeom>
          <a:solidFill>
            <a:srgbClr val="161B22"/>
          </a:solidFill>
          <a:ln w="6350">
            <a:solidFill>
              <a:srgbClr val="1A1D24"/>
            </a:solidFill>
            <a:prstDash val="solid"/>
          </a:ln>
        </p:spPr>
      </p:sp>
      <p:sp>
        <p:nvSpPr>
          <p:cNvPr id="12" name="Text 10"/>
          <p:cNvSpPr/>
          <p:nvPr/>
        </p:nvSpPr>
        <p:spPr>
          <a:xfrm>
            <a:off x="5303520" y="3200400"/>
            <a:ext cx="1097280" cy="457200"/>
          </a:xfrm>
          <a:prstGeom prst="rect">
            <a:avLst/>
          </a:prstGeom>
          <a:noFill/>
        </p:spPr>
        <p:txBody>
          <a:bodyPr wrap="square" lIns="0" tIns="0" rIns="0" bIns="0" rtlCol="0" anchor="ctr"/>
          <a:lstStyle/>
          <a:p>
            <a:pPr marL="0" indent="0" algn="ctr">
              <a:buNone/>
            </a:pPr>
            <a:r>
              <a:rPr lang="en-US" sz="1400" b="1" dirty="0">
                <a:solidFill>
                  <a:srgbClr val="58A6FF"/>
                </a:solidFill>
                <a:latin typeface="Calibri" pitchFamily="34" charset="0"/>
                <a:ea typeface="Calibri" pitchFamily="34" charset="-122"/>
                <a:cs typeface="Calibri" pitchFamily="34" charset="-120"/>
              </a:rPr>
              <a:t>Pyro 5 4</a:t>
            </a:r>
            <a:r>
              <a:rPr lang="en-US" sz="1400" b="1" dirty="0">
                <a:solidFill>
                  <a:srgbClr val="58A6FF"/>
                </a:solidFill>
                <a:latin typeface="Calibri" pitchFamily="34" charset="0"/>
                <a:ea typeface="Calibri" pitchFamily="34" charset="-122"/>
                <a:cs typeface="Calibri" pitchFamily="34" charset="-120"/>
              </a:rPr>
              <a:t>k</a:t>
            </a:r>
            <a:endParaRPr lang="en-US" sz="1400" b="1" dirty="0">
              <a:solidFill>
                <a:srgbClr val="58A6FF"/>
              </a:solidFill>
              <a:latin typeface="Calibri" pitchFamily="34" charset="0"/>
              <a:ea typeface="Calibri" pitchFamily="34" charset="-122"/>
              <a:cs typeface="Calibri" pitchFamily="34" charset="-120"/>
            </a:endParaRPr>
          </a:p>
        </p:txBody>
      </p:sp>
      <p:sp>
        <p:nvSpPr>
          <p:cNvPr id="13" name="Shape 11"/>
          <p:cNvSpPr/>
          <p:nvPr/>
        </p:nvSpPr>
        <p:spPr>
          <a:xfrm>
            <a:off x="6583680" y="3200400"/>
            <a:ext cx="1097280" cy="457200"/>
          </a:xfrm>
          <a:prstGeom prst="rect">
            <a:avLst/>
          </a:prstGeom>
          <a:solidFill>
            <a:srgbClr val="161B22"/>
          </a:solidFill>
          <a:ln w="6350">
            <a:solidFill>
              <a:srgbClr val="1A1D24"/>
            </a:solidFill>
            <a:prstDash val="solid"/>
          </a:ln>
        </p:spPr>
      </p:sp>
      <p:sp>
        <p:nvSpPr>
          <p:cNvPr id="14" name="Text 12"/>
          <p:cNvSpPr/>
          <p:nvPr/>
        </p:nvSpPr>
        <p:spPr>
          <a:xfrm>
            <a:off x="6583680" y="3200400"/>
            <a:ext cx="1097280" cy="457200"/>
          </a:xfrm>
          <a:prstGeom prst="rect">
            <a:avLst/>
          </a:prstGeom>
          <a:noFill/>
        </p:spPr>
        <p:txBody>
          <a:bodyPr wrap="square" lIns="0" tIns="0" rIns="0" bIns="0" rtlCol="0" anchor="ctr"/>
          <a:lstStyle/>
          <a:p>
            <a:pPr marL="0" indent="0" algn="ctr">
              <a:buNone/>
            </a:pPr>
            <a:r>
              <a:rPr lang="en-US" sz="1400" b="1" dirty="0">
                <a:solidFill>
                  <a:srgbClr val="58A6FF"/>
                </a:solidFill>
                <a:latin typeface="Calibri" pitchFamily="34" charset="0"/>
                <a:ea typeface="Calibri" pitchFamily="34" charset="-122"/>
                <a:cs typeface="Calibri" pitchFamily="34" charset="-120"/>
              </a:rPr>
              <a:t>Pyro </a:t>
            </a:r>
            <a:r>
              <a:rPr lang="en-US" sz="1400" b="1" dirty="0">
                <a:solidFill>
                  <a:srgbClr val="58A6FF"/>
                </a:solidFill>
                <a:latin typeface="Calibri" pitchFamily="34" charset="0"/>
                <a:ea typeface="Calibri" pitchFamily="34" charset="-122"/>
                <a:cs typeface="Calibri" pitchFamily="34" charset="-120"/>
              </a:rPr>
              <a:t>S</a:t>
            </a:r>
            <a:endParaRPr lang="en-US" sz="1400" dirty="0"/>
          </a:p>
        </p:txBody>
      </p:sp>
      <p:sp>
        <p:nvSpPr>
          <p:cNvPr id="15" name="Shape 13"/>
          <p:cNvSpPr/>
          <p:nvPr/>
        </p:nvSpPr>
        <p:spPr>
          <a:xfrm>
            <a:off x="0" y="5074920"/>
            <a:ext cx="9144000" cy="36576"/>
          </a:xfrm>
          <a:prstGeom prst="rect">
            <a:avLst/>
          </a:prstGeom>
          <a:solidFill>
            <a:srgbClr val="58A6FF"/>
          </a:solidFill>
        </p:spPr>
      </p:sp>
      <p:sp>
        <p:nvSpPr>
          <p:cNvPr id="16"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ECOSYSTEM</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ext 6"/>
          <p:cNvSpPr/>
          <p:nvPr/>
        </p:nvSpPr>
        <p:spPr>
          <a:xfrm>
            <a:off x="285750" y="763270"/>
            <a:ext cx="8229600" cy="616585"/>
          </a:xfrm>
          <a:prstGeom prst="roundRect">
            <a:avLst>
              <a:gd name="adj" fmla="val 2649"/>
            </a:avLst>
          </a:prstGeom>
          <a:solidFill>
            <a:srgbClr val="FFFFFF">
              <a:alpha val="5000"/>
            </a:srgbClr>
          </a:solidFill>
          <a:ln w="9525">
            <a:solidFill>
              <a:srgbClr val="FFFFFF">
                <a:alpha val="5000"/>
              </a:srgbClr>
            </a:solidFill>
          </a:ln>
        </p:spPr>
        <p:txBody>
          <a:bodyPr wrap="square" rtlCol="0" anchor="ctr"/>
          <a:lstStyle/>
          <a:p>
            <a:pPr marL="0" indent="0">
              <a:buNone/>
            </a:pPr>
            <a:r>
              <a:rPr lang="en-US" altLang="zh-CN" sz="1200" dirty="0">
                <a:solidFill>
                  <a:srgbClr val="E2E8F0"/>
                </a:solidFill>
                <a:ea typeface="MiSans" panose="00000500000000000000" pitchFamily="34" charset="-122"/>
                <a:cs typeface="+mn-lt"/>
                <a:sym typeface="+mn-ea"/>
              </a:rPr>
              <a:t>The Pyro 7 Ultra is compatible with any model in the Pyro ecosystem, allowing for flexible and diverse combinations to build a comprehensive Pyro ecosystem matrix.</a:t>
            </a:r>
            <a:endParaRPr lang="en-US" altLang="zh-CN" sz="1200" dirty="0">
              <a:solidFill>
                <a:srgbClr val="E2E8F0"/>
              </a:solidFill>
              <a:ea typeface="MiSans" panose="00000500000000000000" pitchFamily="34" charset="-122"/>
              <a:cs typeface="+mn-lt"/>
              <a:sym typeface="+mn-ea"/>
            </a:endParaRPr>
          </a:p>
          <a:p>
            <a:pPr marL="0" indent="0">
              <a:buNone/>
            </a:pPr>
            <a:endParaRPr lang="en-US" altLang="zh-CN" sz="1200" dirty="0">
              <a:solidFill>
                <a:srgbClr val="E2E8F0"/>
              </a:solidFill>
              <a:ea typeface="MiSans" panose="00000500000000000000" pitchFamily="34" charset="-122"/>
              <a:cs typeface="+mn-lt"/>
              <a:sym typeface="+mn-ea"/>
            </a:endParaRPr>
          </a:p>
          <a:p>
            <a:pPr marL="0" indent="0">
              <a:buNone/>
            </a:pPr>
            <a:r>
              <a:rPr lang="en-US" altLang="zh-CN" sz="1200" dirty="0">
                <a:solidFill>
                  <a:srgbClr val="E2E8F0"/>
                </a:solidFill>
                <a:ea typeface="MiSans" panose="00000500000000000000" pitchFamily="34" charset="-122"/>
                <a:cs typeface="+mn-lt"/>
                <a:sym typeface="+mn-ea"/>
              </a:rPr>
              <a:t>PS: When used with Vcore, it fun</a:t>
            </a:r>
            <a:r>
              <a:rPr lang="en-US" altLang="zh-CN" sz="1200" dirty="0">
                <a:solidFill>
                  <a:srgbClr val="E2E8F0"/>
                </a:solidFill>
                <a:ea typeface="MiSans" panose="00000500000000000000" pitchFamily="34" charset="-122"/>
                <a:cs typeface="+mn-lt"/>
                <a:sym typeface="+mn-ea"/>
              </a:rPr>
              <a:t>ctions only as a receiver; when used with Pyro H, it only supports unicast mode, and Pyro H functions only as an RX.</a:t>
            </a:r>
            <a:endParaRPr lang="en-US" altLang="zh-CN" sz="1200" dirty="0">
              <a:solidFill>
                <a:srgbClr val="E2E8F0"/>
              </a:solidFill>
              <a:ea typeface="MiSans" panose="00000500000000000000" pitchFamily="34" charset="-122"/>
              <a:cs typeface="+mn-lt"/>
              <a:sym typeface="+mn-ea"/>
            </a:endParaRPr>
          </a:p>
        </p:txBody>
      </p:sp>
      <p:pic>
        <p:nvPicPr>
          <p:cNvPr id="17" name="图片 16" descr="9806白底图"/>
          <p:cNvPicPr>
            <a:picLocks noChangeAspect="1"/>
          </p:cNvPicPr>
          <p:nvPr>
            <p:custDataLst>
              <p:tags r:id="rId1"/>
            </p:custDataLst>
          </p:nvPr>
        </p:nvPicPr>
        <p:blipFill>
          <a:blip r:embed="rId2">
            <a:clrChange>
              <a:clrFrom>
                <a:srgbClr val="FFFFFF">
                  <a:alpha val="100000"/>
                </a:srgbClr>
              </a:clrFrom>
              <a:clrTo>
                <a:srgbClr val="FFFFFF">
                  <a:alpha val="100000"/>
                  <a:alpha val="0"/>
                </a:srgbClr>
              </a:clrTo>
            </a:clrChange>
          </a:blip>
          <a:stretch>
            <a:fillRect/>
          </a:stretch>
        </p:blipFill>
        <p:spPr>
          <a:xfrm>
            <a:off x="2932271" y="3720941"/>
            <a:ext cx="981551" cy="981551"/>
          </a:xfrm>
          <a:prstGeom prst="rect">
            <a:avLst/>
          </a:prstGeom>
        </p:spPr>
      </p:pic>
      <p:pic>
        <p:nvPicPr>
          <p:cNvPr id="120" name="图片 119" descr="1"/>
          <p:cNvPicPr>
            <a:picLocks noChangeAspect="1"/>
          </p:cNvPicPr>
          <p:nvPr>
            <p:custDataLst>
              <p:tags r:id="rId3"/>
            </p:custDataLst>
          </p:nvPr>
        </p:nvPicPr>
        <p:blipFill>
          <a:blip r:embed="rId4"/>
          <a:srcRect l="48377" t="4035" r="20467" b="9860"/>
          <a:stretch>
            <a:fillRect/>
          </a:stretch>
        </p:blipFill>
        <p:spPr>
          <a:xfrm>
            <a:off x="4442936" y="3829526"/>
            <a:ext cx="505301" cy="786765"/>
          </a:xfrm>
          <a:prstGeom prst="rect">
            <a:avLst/>
          </a:prstGeom>
        </p:spPr>
      </p:pic>
      <p:pic>
        <p:nvPicPr>
          <p:cNvPr id="58" name="图片 57" descr="2"/>
          <p:cNvPicPr>
            <a:picLocks noChangeAspect="1"/>
          </p:cNvPicPr>
          <p:nvPr>
            <p:custDataLst>
              <p:tags r:id="rId5"/>
            </p:custDataLst>
          </p:nvPr>
        </p:nvPicPr>
        <p:blipFill>
          <a:blip r:embed="rId6"/>
          <a:srcRect l="50908" t="17593" r="16831" b="25853"/>
          <a:stretch>
            <a:fillRect/>
          </a:stretch>
        </p:blipFill>
        <p:spPr>
          <a:xfrm>
            <a:off x="4948238" y="3788569"/>
            <a:ext cx="471011" cy="827723"/>
          </a:xfrm>
          <a:prstGeom prst="rect">
            <a:avLst/>
          </a:prstGeom>
        </p:spPr>
      </p:pic>
      <p:pic>
        <p:nvPicPr>
          <p:cNvPr id="5" name="图片 4" descr="SKU"/>
          <p:cNvPicPr>
            <a:picLocks noChangeAspect="1"/>
          </p:cNvPicPr>
          <p:nvPr>
            <p:custDataLst>
              <p:tags r:id="rId7"/>
            </p:custDataLst>
          </p:nvPr>
        </p:nvPicPr>
        <p:blipFill>
          <a:blip r:embed="rId8"/>
          <a:srcRect l="72693" t="47932" r="-159"/>
          <a:stretch>
            <a:fillRect/>
          </a:stretch>
        </p:blipFill>
        <p:spPr>
          <a:xfrm>
            <a:off x="5543074" y="4001929"/>
            <a:ext cx="409099" cy="441960"/>
          </a:xfrm>
          <a:prstGeom prst="rect">
            <a:avLst/>
          </a:prstGeom>
        </p:spPr>
      </p:pic>
      <p:grpSp>
        <p:nvGrpSpPr>
          <p:cNvPr id="21" name="组合 20"/>
          <p:cNvGrpSpPr/>
          <p:nvPr/>
        </p:nvGrpSpPr>
        <p:grpSpPr>
          <a:xfrm>
            <a:off x="5495449" y="3747611"/>
            <a:ext cx="506730" cy="848678"/>
            <a:chOff x="6782" y="4556"/>
            <a:chExt cx="1064" cy="1782"/>
          </a:xfrm>
        </p:grpSpPr>
        <p:pic>
          <p:nvPicPr>
            <p:cNvPr id="29" name="图片 28" descr="SKU"/>
            <p:cNvPicPr>
              <a:picLocks noChangeAspect="1"/>
            </p:cNvPicPr>
            <p:nvPr>
              <p:custDataLst>
                <p:tags r:id="rId9"/>
              </p:custDataLst>
            </p:nvPr>
          </p:nvPicPr>
          <p:blipFill>
            <a:blip r:embed="rId8"/>
            <a:srcRect r="65939"/>
            <a:stretch>
              <a:fillRect/>
            </a:stretch>
          </p:blipFill>
          <p:spPr>
            <a:xfrm>
              <a:off x="6782" y="4556"/>
              <a:ext cx="1065" cy="1783"/>
            </a:xfrm>
            <a:prstGeom prst="rect">
              <a:avLst/>
            </a:prstGeom>
          </p:spPr>
        </p:pic>
        <p:pic>
          <p:nvPicPr>
            <p:cNvPr id="16" name="图片 15" descr="SKU"/>
            <p:cNvPicPr>
              <a:picLocks noChangeAspect="1"/>
            </p:cNvPicPr>
            <p:nvPr>
              <p:custDataLst>
                <p:tags r:id="rId10"/>
              </p:custDataLst>
            </p:nvPr>
          </p:nvPicPr>
          <p:blipFill>
            <a:blip r:embed="rId8"/>
            <a:srcRect l="72693" t="47932" r="-159"/>
            <a:stretch>
              <a:fillRect/>
            </a:stretch>
          </p:blipFill>
          <p:spPr>
            <a:xfrm>
              <a:off x="6883" y="5090"/>
              <a:ext cx="859" cy="928"/>
            </a:xfrm>
            <a:prstGeom prst="rect">
              <a:avLst/>
            </a:prstGeom>
          </p:spPr>
        </p:pic>
      </p:grpSp>
      <p:pic>
        <p:nvPicPr>
          <p:cNvPr id="18" name="图片 17"/>
          <p:cNvPicPr>
            <a:picLocks noChangeAspect="1"/>
          </p:cNvPicPr>
          <p:nvPr>
            <p:custDataLst>
              <p:tags r:id="rId11"/>
            </p:custDataLst>
          </p:nvPr>
        </p:nvPicPr>
        <p:blipFill>
          <a:blip r:embed="rId12"/>
          <a:stretch>
            <a:fillRect/>
          </a:stretch>
        </p:blipFill>
        <p:spPr>
          <a:xfrm>
            <a:off x="1642586" y="3872865"/>
            <a:ext cx="1885950" cy="998220"/>
          </a:xfrm>
          <a:prstGeom prst="rect">
            <a:avLst/>
          </a:prstGeom>
        </p:spPr>
      </p:pic>
      <p:pic>
        <p:nvPicPr>
          <p:cNvPr id="38" name="图片 37"/>
          <p:cNvPicPr>
            <a:picLocks noChangeAspect="1"/>
          </p:cNvPicPr>
          <p:nvPr>
            <p:custDataLst>
              <p:tags r:id="rId13"/>
            </p:custDataLst>
          </p:nvPr>
        </p:nvPicPr>
        <p:blipFill>
          <a:blip r:embed="rId14"/>
          <a:stretch>
            <a:fillRect/>
          </a:stretch>
        </p:blipFill>
        <p:spPr>
          <a:xfrm>
            <a:off x="3725228" y="3760946"/>
            <a:ext cx="812006" cy="915829"/>
          </a:xfrm>
          <a:prstGeom prst="rect">
            <a:avLst/>
          </a:prstGeom>
        </p:spPr>
      </p:pic>
      <p:pic>
        <p:nvPicPr>
          <p:cNvPr id="7" name="图片 6" descr="9805.1182"/>
          <p:cNvPicPr>
            <a:picLocks noChangeAspect="1"/>
          </p:cNvPicPr>
          <p:nvPr/>
        </p:nvPicPr>
        <p:blipFill>
          <a:blip r:embed="rId15"/>
          <a:stretch>
            <a:fillRect/>
          </a:stretch>
        </p:blipFill>
        <p:spPr>
          <a:xfrm>
            <a:off x="2778919" y="1854041"/>
            <a:ext cx="2169319" cy="1220629"/>
          </a:xfrm>
          <a:prstGeom prst="rect">
            <a:avLst/>
          </a:prstGeom>
        </p:spPr>
      </p:pic>
      <p:pic>
        <p:nvPicPr>
          <p:cNvPr id="8" name="图片 7"/>
          <p:cNvPicPr>
            <a:picLocks noChangeAspect="1"/>
          </p:cNvPicPr>
          <p:nvPr>
            <p:custDataLst>
              <p:tags r:id="rId16"/>
            </p:custDataLst>
          </p:nvPr>
        </p:nvPicPr>
        <p:blipFill>
          <a:blip r:embed="rId12"/>
          <a:stretch>
            <a:fillRect/>
          </a:stretch>
        </p:blipFill>
        <p:spPr>
          <a:xfrm>
            <a:off x="832961" y="3872865"/>
            <a:ext cx="1885950" cy="998220"/>
          </a:xfrm>
          <a:prstGeom prst="rect">
            <a:avLst/>
          </a:prstGeom>
        </p:spPr>
      </p:pic>
      <p:sp>
        <p:nvSpPr>
          <p:cNvPr id="6"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ECOSYSTEM</a:t>
            </a:r>
            <a:endParaRPr lang="en-US" sz="1100" dirty="0"/>
          </a:p>
        </p:txBody>
      </p:sp>
      <p:sp>
        <p:nvSpPr>
          <p:cNvPr id="15" name="Shape 13"/>
          <p:cNvSpPr/>
          <p:nvPr/>
        </p:nvSpPr>
        <p:spPr>
          <a:xfrm>
            <a:off x="0" y="5074920"/>
            <a:ext cx="9144000" cy="36576"/>
          </a:xfrm>
          <a:prstGeom prst="rect">
            <a:avLst/>
          </a:prstGeom>
          <a:solidFill>
            <a:srgbClr val="58A6FF"/>
          </a:solid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0"/>
          <p:cNvSpPr/>
          <p:nvPr/>
        </p:nvSpPr>
        <p:spPr>
          <a:xfrm>
            <a:off x="285750" y="142875"/>
            <a:ext cx="8805672" cy="288036"/>
          </a:xfrm>
          <a:prstGeom prst="rect">
            <a:avLst/>
          </a:prstGeom>
          <a:noFill/>
        </p:spPr>
        <p:txBody>
          <a:bodyPr vert="horz" wrap="none" lIns="0" tIns="0" rIns="0" bIns="0" rtlCol="0" anchor="t">
            <a:normAutofit fontScale="25000"/>
          </a:bodyPr>
          <a:lstStyle/>
          <a:p>
            <a:pPr marL="0" indent="0" algn="l">
              <a:lnSpc>
                <a:spcPts val="3000"/>
              </a:lnSpc>
              <a:buNone/>
            </a:pPr>
            <a:r>
              <a:rPr lang="en-US" altLang="zh-CN" sz="5600" b="1" dirty="0">
                <a:solidFill>
                  <a:srgbClr val="FFFFFF"/>
                </a:solidFill>
                <a:latin typeface="MiSans" panose="00000500000000000000" pitchFamily="34" charset="-122"/>
                <a:ea typeface="MiSans" panose="00000500000000000000" pitchFamily="34" charset="-122"/>
                <a:cs typeface="MiSans" panose="00000500000000000000" pitchFamily="34" charset="-120"/>
              </a:rPr>
              <a:t>TVC Shooting</a:t>
            </a:r>
            <a:endParaRPr lang="en-US" altLang="zh-CN" sz="5600" b="1" dirty="0">
              <a:solidFill>
                <a:srgbClr val="FFFFFF"/>
              </a:solidFill>
              <a:latin typeface="MiSans" panose="00000500000000000000" pitchFamily="34" charset="-122"/>
              <a:ea typeface="MiSans" panose="00000500000000000000" pitchFamily="34" charset="-122"/>
              <a:cs typeface="MiSans" panose="00000500000000000000" pitchFamily="34" charset="-120"/>
            </a:endParaRPr>
          </a:p>
        </p:txBody>
      </p:sp>
      <p:pic>
        <p:nvPicPr>
          <p:cNvPr id="10" name="图片 9"/>
          <p:cNvPicPr>
            <a:picLocks noChangeAspect="1"/>
          </p:cNvPicPr>
          <p:nvPr>
            <p:custDataLst>
              <p:tags r:id="rId1"/>
            </p:custDataLst>
          </p:nvPr>
        </p:nvPicPr>
        <p:blipFill>
          <a:blip r:embed="rId2">
            <a:extLst>
              <a:ext uri="{BEBA8EAE-BF5A-486C-A8C5-ECC9F3942E4B}">
                <a14:imgProps xmlns:a14="http://schemas.microsoft.com/office/drawing/2010/main">
                  <a14:imgLayer r:embed="rId3">
                    <a14:imgEffect>
                      <a14:backgroundRemoval t="3175" b="94709" l="8387" r="97419">
                        <a14:foregroundMark x1="20645" y1="48677" x2="20645" y2="48677"/>
                        <a14:foregroundMark x1="39355" y1="43386" x2="39355" y2="43386"/>
                        <a14:foregroundMark x1="62581" y1="37037" x2="62581" y2="37037"/>
                      </a14:backgroundRemoval>
                    </a14:imgEffect>
                  </a14:imgLayer>
                </a14:imgProps>
              </a:ext>
            </a:extLst>
          </a:blip>
          <a:stretch>
            <a:fillRect/>
          </a:stretch>
        </p:blipFill>
        <p:spPr>
          <a:xfrm rot="5400000">
            <a:off x="3759041" y="2055495"/>
            <a:ext cx="512921" cy="648176"/>
          </a:xfrm>
          <a:prstGeom prst="rect">
            <a:avLst/>
          </a:prstGeom>
        </p:spPr>
      </p:pic>
      <p:sp>
        <p:nvSpPr>
          <p:cNvPr id="11" name="文本框 10"/>
          <p:cNvSpPr txBox="1"/>
          <p:nvPr/>
        </p:nvSpPr>
        <p:spPr>
          <a:xfrm>
            <a:off x="6737033" y="3671888"/>
            <a:ext cx="780574" cy="460375"/>
          </a:xfrm>
          <a:prstGeom prst="rect">
            <a:avLst/>
          </a:prstGeom>
          <a:noFill/>
          <a:ln>
            <a:noFill/>
          </a:ln>
          <a:extLst>
            <a:ext uri="{909E8E84-426E-40DD-AFC4-6F175D3DCCD1}">
              <a14:hiddenFill xmlns:a14="http://schemas.microsoft.com/office/drawing/2010/main">
                <a:solidFill>
                  <a:schemeClr val="bg1"/>
                </a:solidFill>
              </a14:hiddenFill>
            </a:ext>
          </a:extLst>
        </p:spPr>
        <p:txBody>
          <a:bodyPr wrap="square" rtlCol="0">
            <a:spAutoFit/>
          </a:bodyPr>
          <a:p>
            <a:r>
              <a:rPr lang="en-US" altLang="zh-CN" sz="2400" b="1" kern="0" noProof="0" dirty="0" smtClean="0">
                <a:ln>
                  <a:noFill/>
                </a:ln>
                <a:solidFill>
                  <a:schemeClr val="bg1"/>
                </a:solidFill>
                <a:effectLst/>
                <a:uLnTx/>
                <a:uFillTx/>
                <a:latin typeface="微软雅黑" charset="-122"/>
                <a:ea typeface="微软雅黑" charset="-122"/>
                <a:cs typeface="+mj-ea"/>
              </a:rPr>
              <a:t>....</a:t>
            </a:r>
            <a:endParaRPr lang="en-US" altLang="zh-CN" sz="2400" b="1" kern="0" noProof="0" dirty="0" smtClean="0">
              <a:ln>
                <a:noFill/>
              </a:ln>
              <a:solidFill>
                <a:schemeClr val="bg1"/>
              </a:solidFill>
              <a:effectLst/>
              <a:uLnTx/>
              <a:uFillTx/>
              <a:latin typeface="微软雅黑" charset="-122"/>
              <a:ea typeface="微软雅黑" charset="-122"/>
              <a:cs typeface="+mj-ea"/>
            </a:endParaRPr>
          </a:p>
        </p:txBody>
      </p:sp>
      <p:pic>
        <p:nvPicPr>
          <p:cNvPr id="12" name="图片 11" descr="9806白底图"/>
          <p:cNvPicPr>
            <a:picLocks noChangeAspect="1"/>
          </p:cNvPicPr>
          <p:nvPr>
            <p:custDataLst>
              <p:tags r:id="rId4"/>
            </p:custDataLst>
          </p:nvPr>
        </p:nvPicPr>
        <p:blipFill>
          <a:blip r:embed="rId5">
            <a:clrChange>
              <a:clrFrom>
                <a:srgbClr val="FFFFFF">
                  <a:alpha val="100000"/>
                </a:srgbClr>
              </a:clrFrom>
              <a:clrTo>
                <a:srgbClr val="FFFFFF">
                  <a:alpha val="100000"/>
                  <a:alpha val="0"/>
                </a:srgbClr>
              </a:clrTo>
            </a:clrChange>
          </a:blip>
          <a:stretch>
            <a:fillRect/>
          </a:stretch>
        </p:blipFill>
        <p:spPr>
          <a:xfrm>
            <a:off x="4175760" y="3328511"/>
            <a:ext cx="981551" cy="981551"/>
          </a:xfrm>
          <a:prstGeom prst="rect">
            <a:avLst/>
          </a:prstGeom>
        </p:spPr>
      </p:pic>
      <p:pic>
        <p:nvPicPr>
          <p:cNvPr id="14" name="图片 13"/>
          <p:cNvPicPr>
            <a:picLocks noChangeAspect="1"/>
          </p:cNvPicPr>
          <p:nvPr>
            <p:custDataLst>
              <p:tags r:id="rId6"/>
            </p:custDataLst>
          </p:nvPr>
        </p:nvPicPr>
        <p:blipFill>
          <a:blip r:embed="rId7"/>
          <a:srcRect l="20177" r="21919"/>
          <a:stretch>
            <a:fillRect/>
          </a:stretch>
        </p:blipFill>
        <p:spPr>
          <a:xfrm>
            <a:off x="5429726" y="3466148"/>
            <a:ext cx="1092041" cy="998220"/>
          </a:xfrm>
          <a:prstGeom prst="rect">
            <a:avLst/>
          </a:prstGeom>
        </p:spPr>
      </p:pic>
      <p:grpSp>
        <p:nvGrpSpPr>
          <p:cNvPr id="24" name="组合 23"/>
          <p:cNvGrpSpPr/>
          <p:nvPr/>
        </p:nvGrpSpPr>
        <p:grpSpPr>
          <a:xfrm>
            <a:off x="3559121" y="689189"/>
            <a:ext cx="1088708" cy="1119262"/>
            <a:chOff x="7473" y="1447"/>
            <a:chExt cx="2286" cy="2350"/>
          </a:xfrm>
        </p:grpSpPr>
        <p:pic>
          <p:nvPicPr>
            <p:cNvPr id="25" name="图片 24" descr="fx6"/>
            <p:cNvPicPr>
              <a:picLocks noChangeAspect="1"/>
            </p:cNvPicPr>
            <p:nvPr>
              <p:custDataLst>
                <p:tags r:id="rId8"/>
              </p:custDataLst>
            </p:nvPr>
          </p:nvPicPr>
          <p:blipFill>
            <a:blip r:embed="rId9"/>
            <a:srcRect l="17868" t="1013" r="11752" b="373"/>
            <a:stretch>
              <a:fillRect/>
            </a:stretch>
          </p:blipFill>
          <p:spPr>
            <a:xfrm>
              <a:off x="7473" y="1982"/>
              <a:ext cx="2286" cy="1815"/>
            </a:xfrm>
            <a:prstGeom prst="rect">
              <a:avLst/>
            </a:prstGeom>
          </p:spPr>
        </p:pic>
        <p:cxnSp>
          <p:nvCxnSpPr>
            <p:cNvPr id="27" name="直接连接符 26"/>
            <p:cNvCxnSpPr/>
            <p:nvPr/>
          </p:nvCxnSpPr>
          <p:spPr>
            <a:xfrm flipH="1">
              <a:off x="8731" y="1447"/>
              <a:ext cx="9" cy="651"/>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29" name="文本框 28"/>
            <p:cNvSpPr txBox="1"/>
            <p:nvPr/>
          </p:nvSpPr>
          <p:spPr>
            <a:xfrm>
              <a:off x="8000" y="1572"/>
              <a:ext cx="941" cy="411"/>
            </a:xfrm>
            <a:prstGeom prst="rect">
              <a:avLst/>
            </a:prstGeom>
            <a:noFill/>
          </p:spPr>
          <p:txBody>
            <a:bodyPr wrap="square" rtlCol="0">
              <a:spAutoFit/>
            </a:bodyPr>
            <a:p>
              <a:r>
                <a:rPr lang="en-US" altLang="zh-CN" sz="675">
                  <a:solidFill>
                    <a:schemeClr val="bg1"/>
                  </a:solidFill>
                  <a:latin typeface="微软雅黑" charset="-122"/>
                  <a:ea typeface="微软雅黑" charset="-122"/>
                </a:rPr>
                <a:t>SDI</a:t>
              </a:r>
              <a:endParaRPr lang="en-US" altLang="zh-CN" sz="675">
                <a:solidFill>
                  <a:schemeClr val="bg1"/>
                </a:solidFill>
                <a:latin typeface="微软雅黑" charset="-122"/>
                <a:ea typeface="微软雅黑" charset="-122"/>
              </a:endParaRPr>
            </a:p>
          </p:txBody>
        </p:sp>
      </p:grpSp>
      <p:grpSp>
        <p:nvGrpSpPr>
          <p:cNvPr id="34" name="组合 33"/>
          <p:cNvGrpSpPr/>
          <p:nvPr/>
        </p:nvGrpSpPr>
        <p:grpSpPr>
          <a:xfrm>
            <a:off x="318135" y="2477453"/>
            <a:ext cx="1088231" cy="2571274"/>
            <a:chOff x="1393" y="5398"/>
            <a:chExt cx="2285" cy="5399"/>
          </a:xfrm>
        </p:grpSpPr>
        <p:grpSp>
          <p:nvGrpSpPr>
            <p:cNvPr id="35" name="组合 34"/>
            <p:cNvGrpSpPr/>
            <p:nvPr/>
          </p:nvGrpSpPr>
          <p:grpSpPr>
            <a:xfrm>
              <a:off x="1393" y="5398"/>
              <a:ext cx="2285" cy="4172"/>
              <a:chOff x="1710" y="5874"/>
              <a:chExt cx="2285" cy="4172"/>
            </a:xfrm>
          </p:grpSpPr>
          <p:pic>
            <p:nvPicPr>
              <p:cNvPr id="37" name="图片 36"/>
              <p:cNvPicPr/>
              <p:nvPr>
                <p:custDataLst>
                  <p:tags r:id="rId10"/>
                </p:custDataLst>
              </p:nvPr>
            </p:nvPicPr>
            <p:blipFill>
              <a:blip r:embed="rId11">
                <a:extLst>
                  <a:ext uri="{BEBA8EAE-BF5A-486C-A8C5-ECC9F3942E4B}">
                    <a14:imgProps xmlns:a14="http://schemas.microsoft.com/office/drawing/2010/main">
                      <a14:imgLayer r:embed="rId12">
                        <a14:imgEffect>
                          <a14:backgroundRemoval t="10000" b="90000" l="1000" r="97600">
                            <a14:foregroundMark x1="1000" y1="16000" x2="97600" y2="14600"/>
                            <a14:foregroundMark x1="48600" y1="16400" x2="49800" y2="11200"/>
                            <a14:foregroundMark x1="40400" y1="12800" x2="58800" y2="12800"/>
                            <a14:foregroundMark x1="14000" y1="87000" x2="18800" y2="87000"/>
                            <a14:foregroundMark x1="79400" y1="86400" x2="85000" y2="87000"/>
                          </a14:backgroundRemoval>
                        </a14:imgEffect>
                      </a14:imgLayer>
                    </a14:imgProps>
                  </a:ext>
                </a:extLst>
              </a:blip>
              <a:stretch>
                <a:fillRect/>
              </a:stretch>
            </p:blipFill>
            <p:spPr>
              <a:xfrm>
                <a:off x="1710" y="7823"/>
                <a:ext cx="2285" cy="2223"/>
              </a:xfrm>
              <a:prstGeom prst="rect">
                <a:avLst/>
              </a:prstGeom>
              <a:noFill/>
              <a:ln w="9525">
                <a:noFill/>
              </a:ln>
            </p:spPr>
          </p:pic>
          <p:pic>
            <p:nvPicPr>
              <p:cNvPr id="40" name="图片 39"/>
              <p:cNvPicPr>
                <a:picLocks noChangeAspect="1"/>
              </p:cNvPicPr>
              <p:nvPr/>
            </p:nvPicPr>
            <p:blipFill>
              <a:blip r:embed="rId13"/>
              <a:stretch>
                <a:fillRect/>
              </a:stretch>
            </p:blipFill>
            <p:spPr>
              <a:xfrm>
                <a:off x="2117" y="5874"/>
                <a:ext cx="1472" cy="1660"/>
              </a:xfrm>
              <a:prstGeom prst="rect">
                <a:avLst/>
              </a:prstGeom>
            </p:spPr>
          </p:pic>
        </p:grpSp>
        <p:pic>
          <p:nvPicPr>
            <p:cNvPr id="41" name="图片 40"/>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1800" y="9570"/>
              <a:ext cx="1153" cy="1227"/>
            </a:xfrm>
            <a:prstGeom prst="rect">
              <a:avLst/>
            </a:prstGeom>
          </p:spPr>
        </p:pic>
        <p:cxnSp>
          <p:nvCxnSpPr>
            <p:cNvPr id="43" name="直接连接符 42"/>
            <p:cNvCxnSpPr>
              <a:stCxn id="40" idx="2"/>
            </p:cNvCxnSpPr>
            <p:nvPr/>
          </p:nvCxnSpPr>
          <p:spPr>
            <a:xfrm flipH="1">
              <a:off x="2529" y="7058"/>
              <a:ext cx="7" cy="708"/>
            </a:xfrm>
            <a:prstGeom prst="line">
              <a:avLst/>
            </a:prstGeom>
            <a:ln>
              <a:solidFill>
                <a:srgbClr val="00B0F0"/>
              </a:solidFill>
            </a:ln>
          </p:spPr>
          <p:style>
            <a:lnRef idx="2">
              <a:schemeClr val="accent1"/>
            </a:lnRef>
            <a:fillRef idx="0">
              <a:srgbClr val="FFFFFF"/>
            </a:fillRef>
            <a:effectRef idx="0">
              <a:srgbClr val="FFFFFF"/>
            </a:effectRef>
            <a:fontRef idx="minor">
              <a:schemeClr val="tx1"/>
            </a:fontRef>
          </p:style>
        </p:cxnSp>
        <p:sp>
          <p:nvSpPr>
            <p:cNvPr id="44" name="文本框 43"/>
            <p:cNvSpPr txBox="1"/>
            <p:nvPr/>
          </p:nvSpPr>
          <p:spPr>
            <a:xfrm>
              <a:off x="1588" y="7278"/>
              <a:ext cx="941" cy="411"/>
            </a:xfrm>
            <a:prstGeom prst="rect">
              <a:avLst/>
            </a:prstGeom>
            <a:noFill/>
          </p:spPr>
          <p:txBody>
            <a:bodyPr wrap="square" rtlCol="0">
              <a:spAutoFit/>
            </a:bodyPr>
            <a:p>
              <a:r>
                <a:rPr lang="en-US" altLang="zh-CN" sz="675">
                  <a:solidFill>
                    <a:schemeClr val="bg1"/>
                  </a:solidFill>
                  <a:latin typeface="微软雅黑" charset="-122"/>
                  <a:ea typeface="微软雅黑" charset="-122"/>
                </a:rPr>
                <a:t>HDMI</a:t>
              </a:r>
              <a:endParaRPr lang="en-US" altLang="zh-CN" sz="675">
                <a:solidFill>
                  <a:schemeClr val="bg1"/>
                </a:solidFill>
                <a:latin typeface="微软雅黑" charset="-122"/>
                <a:ea typeface="微软雅黑" charset="-122"/>
              </a:endParaRPr>
            </a:p>
          </p:txBody>
        </p:sp>
      </p:grpSp>
      <p:pic>
        <p:nvPicPr>
          <p:cNvPr id="45" name="图片 44"/>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1819275" y="4464368"/>
            <a:ext cx="549116" cy="584359"/>
          </a:xfrm>
          <a:prstGeom prst="rect">
            <a:avLst/>
          </a:prstGeom>
        </p:spPr>
      </p:pic>
      <p:pic>
        <p:nvPicPr>
          <p:cNvPr id="46" name="图片 45"/>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3126581" y="4464368"/>
            <a:ext cx="549116" cy="584359"/>
          </a:xfrm>
          <a:prstGeom prst="rect">
            <a:avLst/>
          </a:prstGeom>
        </p:spPr>
      </p:pic>
      <p:pic>
        <p:nvPicPr>
          <p:cNvPr id="47" name="图片 46"/>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4339590" y="4464368"/>
            <a:ext cx="549116" cy="584359"/>
          </a:xfrm>
          <a:prstGeom prst="rect">
            <a:avLst/>
          </a:prstGeom>
        </p:spPr>
      </p:pic>
      <p:pic>
        <p:nvPicPr>
          <p:cNvPr id="48" name="图片 47"/>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5666899" y="4464368"/>
            <a:ext cx="549116" cy="584359"/>
          </a:xfrm>
          <a:prstGeom prst="rect">
            <a:avLst/>
          </a:prstGeom>
        </p:spPr>
      </p:pic>
      <p:pic>
        <p:nvPicPr>
          <p:cNvPr id="49" name="图片 48"/>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4997291" y="929640"/>
            <a:ext cx="549116" cy="584359"/>
          </a:xfrm>
          <a:prstGeom prst="rect">
            <a:avLst/>
          </a:prstGeom>
        </p:spPr>
      </p:pic>
      <p:pic>
        <p:nvPicPr>
          <p:cNvPr id="53" name="图片 52"/>
          <p:cNvPicPr/>
          <p:nvPr>
            <p:custDataLst>
              <p:tags r:id="rId16"/>
            </p:custDataLst>
          </p:nvPr>
        </p:nvPicPr>
        <p:blipFill>
          <a:blip r:embed="rId11">
            <a:extLst>
              <a:ext uri="{BEBA8EAE-BF5A-486C-A8C5-ECC9F3942E4B}">
                <a14:imgProps xmlns:a14="http://schemas.microsoft.com/office/drawing/2010/main">
                  <a14:imgLayer r:embed="rId12">
                    <a14:imgEffect>
                      <a14:backgroundRemoval t="10000" b="90000" l="1000" r="97600">
                        <a14:foregroundMark x1="1000" y1="16000" x2="97600" y2="14600"/>
                        <a14:foregroundMark x1="48600" y1="16400" x2="49800" y2="11200"/>
                        <a14:foregroundMark x1="40400" y1="12800" x2="58800" y2="12800"/>
                        <a14:foregroundMark x1="14000" y1="87000" x2="18800" y2="87000"/>
                        <a14:foregroundMark x1="79400" y1="86400" x2="85000" y2="87000"/>
                      </a14:backgroundRemoval>
                    </a14:imgEffect>
                  </a14:imgLayer>
                </a14:imgProps>
              </a:ext>
            </a:extLst>
          </a:blip>
          <a:stretch>
            <a:fillRect/>
          </a:stretch>
        </p:blipFill>
        <p:spPr>
          <a:xfrm>
            <a:off x="7821930" y="3466465"/>
            <a:ext cx="1088390" cy="1058545"/>
          </a:xfrm>
          <a:prstGeom prst="rect">
            <a:avLst/>
          </a:prstGeom>
          <a:noFill/>
          <a:ln w="9525">
            <a:noFill/>
          </a:ln>
        </p:spPr>
      </p:pic>
      <p:pic>
        <p:nvPicPr>
          <p:cNvPr id="54" name="图片 53"/>
          <p:cNvPicPr>
            <a:picLocks noChangeAspect="1"/>
          </p:cNvPicPr>
          <p:nvPr/>
        </p:nvPicPr>
        <p:blipFill>
          <a:blip r:embed="rId13"/>
          <a:stretch>
            <a:fillRect/>
          </a:stretch>
        </p:blipFill>
        <p:spPr>
          <a:xfrm>
            <a:off x="8015605" y="2538095"/>
            <a:ext cx="701040" cy="790575"/>
          </a:xfrm>
          <a:prstGeom prst="rect">
            <a:avLst/>
          </a:prstGeom>
        </p:spPr>
      </p:pic>
      <p:pic>
        <p:nvPicPr>
          <p:cNvPr id="55" name="图片 54"/>
          <p:cNvPicPr>
            <a:picLocks noChangeAspect="1"/>
          </p:cNvPicPr>
          <p:nvPr/>
        </p:nvPicPr>
        <p:blipFill>
          <a:blip r:embed="rId14">
            <a:extLst>
              <a:ext uri="{BEBA8EAE-BF5A-486C-A8C5-ECC9F3942E4B}">
                <a14:imgProps xmlns:a14="http://schemas.microsoft.com/office/drawing/2010/main">
                  <a14:imgLayer r:embed="rId15">
                    <a14:imgEffect>
                      <a14:backgroundRemoval t="0" b="99149" l="0" r="95475"/>
                    </a14:imgEffect>
                  </a14:imgLayer>
                </a14:imgProps>
              </a:ext>
            </a:extLst>
          </a:blip>
          <a:stretch>
            <a:fillRect/>
          </a:stretch>
        </p:blipFill>
        <p:spPr>
          <a:xfrm>
            <a:off x="8015605" y="4525010"/>
            <a:ext cx="549275" cy="584200"/>
          </a:xfrm>
          <a:prstGeom prst="rect">
            <a:avLst/>
          </a:prstGeom>
        </p:spPr>
      </p:pic>
      <p:cxnSp>
        <p:nvCxnSpPr>
          <p:cNvPr id="56" name="直接连接符 55"/>
          <p:cNvCxnSpPr>
            <a:stCxn id="54" idx="2"/>
          </p:cNvCxnSpPr>
          <p:nvPr/>
        </p:nvCxnSpPr>
        <p:spPr>
          <a:xfrm>
            <a:off x="8366125" y="3328670"/>
            <a:ext cx="8255" cy="29654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57" name="文本框 56"/>
          <p:cNvSpPr txBox="1"/>
          <p:nvPr/>
        </p:nvSpPr>
        <p:spPr>
          <a:xfrm>
            <a:off x="7917815" y="3401060"/>
            <a:ext cx="448310" cy="195580"/>
          </a:xfrm>
          <a:prstGeom prst="rect">
            <a:avLst/>
          </a:prstGeom>
          <a:noFill/>
        </p:spPr>
        <p:txBody>
          <a:bodyPr wrap="square" rtlCol="0">
            <a:spAutoFit/>
          </a:bodyPr>
          <a:p>
            <a:r>
              <a:rPr lang="en-US" altLang="zh-CN" sz="675">
                <a:solidFill>
                  <a:schemeClr val="bg1"/>
                </a:solidFill>
                <a:latin typeface="微软雅黑" charset="-122"/>
                <a:ea typeface="微软雅黑" charset="-122"/>
              </a:rPr>
              <a:t>SDI</a:t>
            </a:r>
            <a:endParaRPr lang="en-US" altLang="zh-CN" sz="675">
              <a:solidFill>
                <a:schemeClr val="bg1"/>
              </a:solidFill>
              <a:latin typeface="微软雅黑" charset="-122"/>
              <a:ea typeface="微软雅黑" charset="-122"/>
            </a:endParaRPr>
          </a:p>
        </p:txBody>
      </p:sp>
      <p:sp>
        <p:nvSpPr>
          <p:cNvPr id="58" name="文本框 57"/>
          <p:cNvSpPr txBox="1"/>
          <p:nvPr/>
        </p:nvSpPr>
        <p:spPr>
          <a:xfrm>
            <a:off x="8142446" y="2293144"/>
            <a:ext cx="448151" cy="195580"/>
          </a:xfrm>
          <a:prstGeom prst="rect">
            <a:avLst/>
          </a:prstGeom>
          <a:noFill/>
        </p:spPr>
        <p:txBody>
          <a:bodyPr wrap="square" rtlCol="0">
            <a:spAutoFit/>
          </a:bodyPr>
          <a:p>
            <a:r>
              <a:rPr lang="en-US" altLang="zh-CN" sz="675">
                <a:solidFill>
                  <a:schemeClr val="bg1"/>
                </a:solidFill>
                <a:latin typeface="微软雅黑" charset="-122"/>
                <a:ea typeface="微软雅黑" charset="-122"/>
              </a:rPr>
              <a:t>RX20</a:t>
            </a:r>
            <a:endParaRPr lang="en-US" altLang="zh-CN" sz="675">
              <a:solidFill>
                <a:schemeClr val="bg1"/>
              </a:solidFill>
              <a:latin typeface="微软雅黑" charset="-122"/>
              <a:ea typeface="微软雅黑" charset="-122"/>
            </a:endParaRPr>
          </a:p>
        </p:txBody>
      </p:sp>
      <p:sp>
        <p:nvSpPr>
          <p:cNvPr id="59" name="文本框 58"/>
          <p:cNvSpPr txBox="1"/>
          <p:nvPr/>
        </p:nvSpPr>
        <p:spPr>
          <a:xfrm>
            <a:off x="710565" y="2388394"/>
            <a:ext cx="448151" cy="195580"/>
          </a:xfrm>
          <a:prstGeom prst="rect">
            <a:avLst/>
          </a:prstGeom>
          <a:noFill/>
        </p:spPr>
        <p:txBody>
          <a:bodyPr wrap="square" rtlCol="0">
            <a:spAutoFit/>
          </a:bodyPr>
          <a:p>
            <a:r>
              <a:rPr lang="en-US" altLang="zh-CN" sz="675">
                <a:solidFill>
                  <a:schemeClr val="bg1"/>
                </a:solidFill>
                <a:latin typeface="微软雅黑" charset="-122"/>
                <a:ea typeface="微软雅黑" charset="-122"/>
              </a:rPr>
              <a:t>RX1</a:t>
            </a:r>
            <a:endParaRPr lang="en-US" altLang="zh-CN" sz="675">
              <a:solidFill>
                <a:schemeClr val="bg1"/>
              </a:solidFill>
              <a:latin typeface="微软雅黑" charset="-122"/>
              <a:ea typeface="微软雅黑" charset="-122"/>
            </a:endParaRPr>
          </a:p>
        </p:txBody>
      </p:sp>
      <p:pic>
        <p:nvPicPr>
          <p:cNvPr id="64" name="图片 63" descr="9805.1182"/>
          <p:cNvPicPr>
            <a:picLocks noChangeAspect="1"/>
          </p:cNvPicPr>
          <p:nvPr/>
        </p:nvPicPr>
        <p:blipFill>
          <a:blip r:embed="rId17"/>
          <a:stretch>
            <a:fillRect/>
          </a:stretch>
        </p:blipFill>
        <p:spPr>
          <a:xfrm>
            <a:off x="3049429" y="-235744"/>
            <a:ext cx="2161223" cy="1215390"/>
          </a:xfrm>
          <a:prstGeom prst="rect">
            <a:avLst/>
          </a:prstGeom>
        </p:spPr>
      </p:pic>
      <p:pic>
        <p:nvPicPr>
          <p:cNvPr id="65" name="图片 64" descr="9805.1182"/>
          <p:cNvPicPr>
            <a:picLocks noChangeAspect="1"/>
          </p:cNvPicPr>
          <p:nvPr/>
        </p:nvPicPr>
        <p:blipFill>
          <a:blip r:embed="rId17"/>
          <a:stretch>
            <a:fillRect/>
          </a:stretch>
        </p:blipFill>
        <p:spPr>
          <a:xfrm>
            <a:off x="965200" y="3268028"/>
            <a:ext cx="2161223" cy="1215390"/>
          </a:xfrm>
          <a:prstGeom prst="rect">
            <a:avLst/>
          </a:prstGeom>
        </p:spPr>
      </p:pic>
      <p:pic>
        <p:nvPicPr>
          <p:cNvPr id="66" name="图片 65" descr="9805.1182"/>
          <p:cNvPicPr>
            <a:picLocks noChangeAspect="1"/>
          </p:cNvPicPr>
          <p:nvPr/>
        </p:nvPicPr>
        <p:blipFill>
          <a:blip r:embed="rId17"/>
          <a:stretch>
            <a:fillRect/>
          </a:stretch>
        </p:blipFill>
        <p:spPr>
          <a:xfrm>
            <a:off x="2337435" y="3309461"/>
            <a:ext cx="2161223" cy="1215390"/>
          </a:xfrm>
          <a:prstGeom prst="rect">
            <a:avLst/>
          </a:prstGeom>
        </p:spPr>
      </p:pic>
      <p:pic>
        <p:nvPicPr>
          <p:cNvPr id="97" name="图片 96"/>
          <p:cNvPicPr/>
          <p:nvPr/>
        </p:nvPicPr>
        <p:blipFill>
          <a:blip r:embed="rId18"/>
          <a:srcRect t="52857"/>
          <a:stretch>
            <a:fillRect/>
          </a:stretch>
        </p:blipFill>
        <p:spPr>
          <a:xfrm>
            <a:off x="1158749" y="4466152"/>
            <a:ext cx="1175513" cy="43108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SCENARIOS</a:t>
            </a:r>
            <a:endParaRPr lang="en-US" sz="1100" dirty="0"/>
          </a:p>
        </p:txBody>
      </p:sp>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Application Scenarios</a:t>
            </a:r>
            <a:endParaRPr lang="en-US" sz="3200" dirty="0"/>
          </a:p>
        </p:txBody>
      </p:sp>
      <p:sp>
        <p:nvSpPr>
          <p:cNvPr id="4" name="Shape 2"/>
          <p:cNvSpPr/>
          <p:nvPr/>
        </p:nvSpPr>
        <p:spPr>
          <a:xfrm>
            <a:off x="548640" y="1645920"/>
            <a:ext cx="3840480" cy="2560320"/>
          </a:xfrm>
          <a:prstGeom prst="rect">
            <a:avLst/>
          </a:prstGeom>
          <a:solidFill>
            <a:srgbClr val="161B22"/>
          </a:solidFill>
          <a:ln w="6350">
            <a:solidFill>
              <a:srgbClr val="1A1D24"/>
            </a:solidFill>
            <a:prstDash val="solid"/>
          </a:ln>
        </p:spPr>
      </p:sp>
      <p:sp>
        <p:nvSpPr>
          <p:cNvPr id="5" name="Text 3"/>
          <p:cNvSpPr/>
          <p:nvPr/>
        </p:nvSpPr>
        <p:spPr>
          <a:xfrm>
            <a:off x="822960" y="1737360"/>
            <a:ext cx="3291840" cy="320040"/>
          </a:xfrm>
          <a:prstGeom prst="rect">
            <a:avLst/>
          </a:prstGeom>
          <a:noFill/>
        </p:spPr>
        <p:txBody>
          <a:bodyPr wrap="square" lIns="0" tIns="0" rIns="0" bIns="0" rtlCol="0" anchor="ctr"/>
          <a:lstStyle/>
          <a:p>
            <a:pPr marL="0" indent="0">
              <a:buNone/>
            </a:pPr>
            <a:r>
              <a:rPr lang="en-US" sz="1600" b="1" dirty="0">
                <a:solidFill>
                  <a:srgbClr val="58A6FF"/>
                </a:solidFill>
                <a:latin typeface="Calibri" pitchFamily="34" charset="0"/>
                <a:ea typeface="Calibri" pitchFamily="34" charset="-122"/>
                <a:cs typeface="Calibri" pitchFamily="34" charset="-120"/>
              </a:rPr>
              <a:t>TV Drama / Web Series</a:t>
            </a:r>
            <a:endParaRPr lang="en-US" sz="1600" dirty="0"/>
          </a:p>
        </p:txBody>
      </p:sp>
      <p:sp>
        <p:nvSpPr>
          <p:cNvPr id="6" name="Text 4"/>
          <p:cNvSpPr/>
          <p:nvPr/>
        </p:nvSpPr>
        <p:spPr>
          <a:xfrm>
            <a:off x="822960" y="2103120"/>
            <a:ext cx="3291840" cy="1828800"/>
          </a:xfrm>
          <a:prstGeom prst="rect">
            <a:avLst/>
          </a:prstGeom>
          <a:noFill/>
        </p:spPr>
        <p:txBody>
          <a:bodyPr wrap="square" lIns="0" tIns="0" rIns="0" bIns="0" rtlCol="0" anchor="ctr"/>
          <a:lstStyle/>
          <a:p>
            <a:pPr marL="0" indent="0">
              <a:buNone/>
            </a:pPr>
            <a:r>
              <a:rPr lang="en-US" sz="1300" dirty="0">
                <a:solidFill>
                  <a:srgbClr val="C9D1D9"/>
                </a:solidFill>
                <a:latin typeface="Calibri" pitchFamily="34" charset="0"/>
                <a:ea typeface="Calibri" pitchFamily="34" charset="-122"/>
                <a:cs typeface="Calibri" pitchFamily="34" charset="-120"/>
              </a:rPr>
              <a:t>Wireless monitoring for multi-camera setups over long distances, providing key reference images to the director and cinematography team in real time, ensuring unified color and framing across all shots.</a:t>
            </a:r>
            <a:endParaRPr lang="en-US" sz="1300" dirty="0"/>
          </a:p>
        </p:txBody>
      </p:sp>
      <p:sp>
        <p:nvSpPr>
          <p:cNvPr id="7" name="Shape 5"/>
          <p:cNvSpPr/>
          <p:nvPr/>
        </p:nvSpPr>
        <p:spPr>
          <a:xfrm>
            <a:off x="4754880" y="1645920"/>
            <a:ext cx="3840480" cy="2560320"/>
          </a:xfrm>
          <a:prstGeom prst="rect">
            <a:avLst/>
          </a:prstGeom>
          <a:solidFill>
            <a:srgbClr val="161B22"/>
          </a:solidFill>
          <a:ln w="6350">
            <a:solidFill>
              <a:srgbClr val="1A1D24"/>
            </a:solidFill>
            <a:prstDash val="solid"/>
          </a:ln>
        </p:spPr>
      </p:sp>
      <p:sp>
        <p:nvSpPr>
          <p:cNvPr id="8" name="Text 6"/>
          <p:cNvSpPr/>
          <p:nvPr/>
        </p:nvSpPr>
        <p:spPr>
          <a:xfrm>
            <a:off x="5029200" y="1737360"/>
            <a:ext cx="3291840" cy="320040"/>
          </a:xfrm>
          <a:prstGeom prst="rect">
            <a:avLst/>
          </a:prstGeom>
          <a:noFill/>
        </p:spPr>
        <p:txBody>
          <a:bodyPr wrap="square" lIns="0" tIns="0" rIns="0" bIns="0" rtlCol="0" anchor="ctr"/>
          <a:lstStyle/>
          <a:p>
            <a:pPr marL="0" indent="0">
              <a:buNone/>
            </a:pPr>
            <a:r>
              <a:rPr lang="en-US" sz="1600" b="1" dirty="0">
                <a:solidFill>
                  <a:srgbClr val="58A6FF"/>
                </a:solidFill>
                <a:latin typeface="Calibri" pitchFamily="34" charset="0"/>
                <a:ea typeface="Calibri" pitchFamily="34" charset="-122"/>
                <a:cs typeface="Calibri" pitchFamily="34" charset="-120"/>
              </a:rPr>
              <a:t>TVC Shooting</a:t>
            </a:r>
            <a:endParaRPr lang="en-US" sz="1600" dirty="0"/>
          </a:p>
        </p:txBody>
      </p:sp>
      <p:sp>
        <p:nvSpPr>
          <p:cNvPr id="9" name="Text 7"/>
          <p:cNvSpPr/>
          <p:nvPr/>
        </p:nvSpPr>
        <p:spPr>
          <a:xfrm>
            <a:off x="5029200" y="2103120"/>
            <a:ext cx="3291840" cy="1828800"/>
          </a:xfrm>
          <a:prstGeom prst="rect">
            <a:avLst/>
          </a:prstGeom>
          <a:noFill/>
        </p:spPr>
        <p:txBody>
          <a:bodyPr wrap="square" lIns="0" tIns="0" rIns="0" bIns="0" rtlCol="0" anchor="ctr"/>
          <a:lstStyle/>
          <a:p>
            <a:pPr marL="0" indent="0">
              <a:buNone/>
            </a:pPr>
            <a:r>
              <a:rPr lang="en-US" sz="1300" dirty="0">
                <a:solidFill>
                  <a:srgbClr val="C9D1D9"/>
                </a:solidFill>
                <a:latin typeface="Calibri" pitchFamily="34" charset="0"/>
                <a:ea typeface="Calibri" pitchFamily="34" charset="-122"/>
                <a:cs typeface="Calibri" pitchFamily="34" charset="-120"/>
              </a:rPr>
              <a:t>High-brightness outdoor monitoring with the 1500nit screen, color-accurate wireless transmission for review and approval, combined with a V-mount battery to support extended shooting sessions.</a:t>
            </a:r>
            <a:endParaRPr lang="en-US" sz="1300" dirty="0"/>
          </a:p>
        </p:txBody>
      </p:sp>
      <p:sp>
        <p:nvSpPr>
          <p:cNvPr id="10" name="Shape 8"/>
          <p:cNvSpPr/>
          <p:nvPr/>
        </p:nvSpPr>
        <p:spPr>
          <a:xfrm>
            <a:off x="0" y="5074920"/>
            <a:ext cx="9144000" cy="36576"/>
          </a:xfrm>
          <a:prstGeom prst="rect">
            <a:avLst/>
          </a:prstGeom>
          <a:solidFill>
            <a:srgbClr val="58A6FF"/>
          </a:solid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grpSp>
        <p:nvGrpSpPr>
          <p:cNvPr id="156" name="组合 155"/>
          <p:cNvGrpSpPr/>
          <p:nvPr/>
        </p:nvGrpSpPr>
        <p:grpSpPr>
          <a:xfrm>
            <a:off x="106204" y="781526"/>
            <a:ext cx="8031004" cy="4034314"/>
            <a:chOff x="223" y="688"/>
            <a:chExt cx="17640" cy="9424"/>
          </a:xfrm>
        </p:grpSpPr>
        <p:pic>
          <p:nvPicPr>
            <p:cNvPr id="64" name="图片 63"/>
            <p:cNvPicPr>
              <a:picLocks noChangeAspect="1"/>
            </p:cNvPicPr>
            <p:nvPr>
              <p:custDataLst>
                <p:tags r:id="rId1"/>
              </p:custDataLst>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13707" y="4982"/>
              <a:ext cx="1434" cy="1475"/>
            </a:xfrm>
            <a:prstGeom prst="rect">
              <a:avLst/>
            </a:prstGeom>
          </p:spPr>
        </p:pic>
        <p:sp>
          <p:nvSpPr>
            <p:cNvPr id="4" name="圆角矩形 3"/>
            <p:cNvSpPr/>
            <p:nvPr/>
          </p:nvSpPr>
          <p:spPr>
            <a:xfrm>
              <a:off x="223" y="688"/>
              <a:ext cx="3814" cy="9424"/>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350"/>
                <a:t>TV Series/Web series filming location</a:t>
              </a:r>
              <a:endParaRPr lang="en-US" altLang="zh-CN" sz="1350"/>
            </a:p>
          </p:txBody>
        </p:sp>
        <p:pic>
          <p:nvPicPr>
            <p:cNvPr id="14" name="图片 13" descr="217e4161ba59686dd4b0ef051abb3344@origin"/>
            <p:cNvPicPr>
              <a:picLocks noChangeAspect="1"/>
            </p:cNvPicPr>
            <p:nvPr>
              <p:custDataLst>
                <p:tags r:id="rId4"/>
              </p:custDataLst>
            </p:nvPr>
          </p:nvPicPr>
          <p:blipFill>
            <a:blip r:embed="rId5"/>
            <a:stretch>
              <a:fillRect/>
            </a:stretch>
          </p:blipFill>
          <p:spPr>
            <a:xfrm>
              <a:off x="4237" y="7800"/>
              <a:ext cx="1284" cy="1831"/>
            </a:xfrm>
            <a:prstGeom prst="rect">
              <a:avLst/>
            </a:prstGeom>
          </p:spPr>
        </p:pic>
        <p:cxnSp>
          <p:nvCxnSpPr>
            <p:cNvPr id="15" name="直接连接符 14"/>
            <p:cNvCxnSpPr/>
            <p:nvPr/>
          </p:nvCxnSpPr>
          <p:spPr>
            <a:xfrm>
              <a:off x="4878" y="7639"/>
              <a:ext cx="2" cy="242"/>
            </a:xfrm>
            <a:prstGeom prst="line">
              <a:avLst/>
            </a:prstGeom>
            <a:noFill/>
            <a:ln w="12700" cap="flat" cmpd="sng" algn="ctr">
              <a:solidFill>
                <a:schemeClr val="bg1"/>
              </a:solidFill>
              <a:prstDash val="solid"/>
              <a:miter lim="800000"/>
            </a:ln>
            <a:effectLst/>
          </p:spPr>
        </p:cxnSp>
        <p:sp>
          <p:nvSpPr>
            <p:cNvPr id="16" name="文本框 15"/>
            <p:cNvSpPr txBox="1"/>
            <p:nvPr/>
          </p:nvSpPr>
          <p:spPr>
            <a:xfrm>
              <a:off x="5128" y="7649"/>
              <a:ext cx="266" cy="201"/>
            </a:xfrm>
            <a:prstGeom prst="rect">
              <a:avLst/>
            </a:prstGeom>
            <a:noFill/>
          </p:spPr>
          <p:txBody>
            <a:bodyPr wrap="square" rtlCol="0">
              <a:noAutofit/>
            </a:bodyPr>
            <a:p>
              <a:r>
                <a:rPr lang="en-US" altLang="zh-CN" sz="675" u="sng">
                  <a:solidFill>
                    <a:schemeClr val="bg1"/>
                  </a:solidFill>
                  <a:latin typeface="华文中宋" panose="02010600040101010101" pitchFamily="2" charset="-122"/>
                  <a:ea typeface="华文中宋" panose="02010600040101010101" pitchFamily="2" charset="-122"/>
                </a:rPr>
                <a:t>9806 </a:t>
              </a:r>
              <a:endParaRPr lang="en-US" altLang="zh-CN" sz="675" u="sng">
                <a:solidFill>
                  <a:schemeClr val="bg1"/>
                </a:solidFill>
                <a:latin typeface="华文中宋" panose="02010600040101010101" pitchFamily="2" charset="-122"/>
                <a:ea typeface="华文中宋" panose="02010600040101010101" pitchFamily="2" charset="-122"/>
              </a:endParaRPr>
            </a:p>
          </p:txBody>
        </p:sp>
        <p:pic>
          <p:nvPicPr>
            <p:cNvPr id="17" name="图片 16"/>
            <p:cNvPicPr>
              <a:picLocks noChangeAspect="1"/>
            </p:cNvPicPr>
            <p:nvPr>
              <p:custDataLst>
                <p:tags r:id="rId6"/>
              </p:custDataLst>
            </p:nvPr>
          </p:nvPicPr>
          <p:blipFill>
            <a:blip r:embed="rId7"/>
            <a:stretch>
              <a:fillRect/>
            </a:stretch>
          </p:blipFill>
          <p:spPr>
            <a:xfrm>
              <a:off x="4523" y="6682"/>
              <a:ext cx="711" cy="1073"/>
            </a:xfrm>
            <a:prstGeom prst="rect">
              <a:avLst/>
            </a:prstGeom>
          </p:spPr>
        </p:pic>
        <p:pic>
          <p:nvPicPr>
            <p:cNvPr id="19" name="图片 18"/>
            <p:cNvPicPr>
              <a:picLocks noChangeAspect="1"/>
            </p:cNvPicPr>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5786" y="7437"/>
              <a:ext cx="1006" cy="1009"/>
            </a:xfrm>
            <a:prstGeom prst="rect">
              <a:avLst/>
            </a:prstGeom>
          </p:spPr>
        </p:pic>
        <p:sp>
          <p:nvSpPr>
            <p:cNvPr id="29" name="文本框 28"/>
            <p:cNvSpPr txBox="1"/>
            <p:nvPr/>
          </p:nvSpPr>
          <p:spPr>
            <a:xfrm>
              <a:off x="5828" y="8661"/>
              <a:ext cx="964" cy="699"/>
            </a:xfrm>
            <a:prstGeom prst="rect">
              <a:avLst/>
            </a:prstGeom>
            <a:noFill/>
          </p:spPr>
          <p:txBody>
            <a:bodyPr wrap="square" rtlCol="0">
              <a:spAutoFit/>
            </a:bodyPr>
            <a:p>
              <a:r>
                <a:rPr lang="en-US" altLang="zh-CN" sz="1350">
                  <a:solidFill>
                    <a:schemeClr val="bg1"/>
                  </a:solidFill>
                </a:rPr>
                <a:t>C</a:t>
              </a:r>
              <a:endParaRPr lang="zh-CN" altLang="en-US" sz="1350">
                <a:solidFill>
                  <a:schemeClr val="bg1"/>
                </a:solidFill>
              </a:endParaRPr>
            </a:p>
          </p:txBody>
        </p:sp>
        <p:sp>
          <p:nvSpPr>
            <p:cNvPr id="36" name="文本框 35"/>
            <p:cNvSpPr txBox="1"/>
            <p:nvPr/>
          </p:nvSpPr>
          <p:spPr>
            <a:xfrm>
              <a:off x="5861" y="6110"/>
              <a:ext cx="1226" cy="699"/>
            </a:xfrm>
            <a:prstGeom prst="rect">
              <a:avLst/>
            </a:prstGeom>
            <a:noFill/>
          </p:spPr>
          <p:txBody>
            <a:bodyPr wrap="square" rtlCol="0">
              <a:spAutoFit/>
            </a:bodyPr>
            <a:p>
              <a:r>
                <a:rPr lang="en-US" altLang="zh-CN" sz="1350">
                  <a:solidFill>
                    <a:schemeClr val="bg1"/>
                  </a:solidFill>
                </a:rPr>
                <a:t>B</a:t>
              </a:r>
              <a:endParaRPr lang="zh-CN" altLang="en-US" sz="1350">
                <a:solidFill>
                  <a:schemeClr val="bg1"/>
                </a:solidFill>
              </a:endParaRPr>
            </a:p>
          </p:txBody>
        </p:sp>
        <p:pic>
          <p:nvPicPr>
            <p:cNvPr id="42" name="图片 41"/>
            <p:cNvPicPr>
              <a:picLocks noChangeAspect="1"/>
            </p:cNvPicPr>
            <p:nvPr>
              <p:custDataLst>
                <p:tags r:id="rId8"/>
              </p:custDataLst>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5785" y="4999"/>
              <a:ext cx="1006" cy="1028"/>
            </a:xfrm>
            <a:prstGeom prst="rect">
              <a:avLst/>
            </a:prstGeom>
          </p:spPr>
        </p:pic>
        <p:cxnSp>
          <p:nvCxnSpPr>
            <p:cNvPr id="43" name="直接连接符 42"/>
            <p:cNvCxnSpPr/>
            <p:nvPr/>
          </p:nvCxnSpPr>
          <p:spPr>
            <a:xfrm flipH="1">
              <a:off x="5010" y="4738"/>
              <a:ext cx="3" cy="599"/>
            </a:xfrm>
            <a:prstGeom prst="line">
              <a:avLst/>
            </a:prstGeom>
            <a:ln w="31750" cap="rnd">
              <a:solidFill>
                <a:schemeClr val="bg1"/>
              </a:solidFill>
              <a:prstDash val="sysDot"/>
              <a:round/>
            </a:ln>
          </p:spPr>
          <p:style>
            <a:lnRef idx="0">
              <a:srgbClr val="FFFFFF"/>
            </a:lnRef>
            <a:fillRef idx="0">
              <a:srgbClr val="FFFFFF"/>
            </a:fillRef>
            <a:effectRef idx="0">
              <a:srgbClr val="FFFFFF"/>
            </a:effectRef>
            <a:fontRef idx="minor">
              <a:schemeClr val="tx1"/>
            </a:fontRef>
          </p:style>
        </p:cxnSp>
        <p:pic>
          <p:nvPicPr>
            <p:cNvPr id="44" name="图片 43" descr="fx6"/>
            <p:cNvPicPr>
              <a:picLocks noChangeAspect="1"/>
            </p:cNvPicPr>
            <p:nvPr/>
          </p:nvPicPr>
          <p:blipFill>
            <a:blip r:embed="rId9"/>
            <a:srcRect l="17868" t="1013" r="11752" b="373"/>
            <a:stretch>
              <a:fillRect/>
            </a:stretch>
          </p:blipFill>
          <p:spPr>
            <a:xfrm>
              <a:off x="4141" y="5255"/>
              <a:ext cx="1479" cy="1188"/>
            </a:xfrm>
            <a:prstGeom prst="rect">
              <a:avLst/>
            </a:prstGeom>
          </p:spPr>
        </p:pic>
        <p:pic>
          <p:nvPicPr>
            <p:cNvPr id="45" name="图片 44"/>
            <p:cNvPicPr>
              <a:picLocks noChangeAspect="1"/>
            </p:cNvPicPr>
            <p:nvPr>
              <p:custDataLst>
                <p:tags r:id="rId10"/>
              </p:custDataLst>
            </p:nvPr>
          </p:nvPicPr>
          <p:blipFill>
            <a:blip r:embed="rId7"/>
            <a:stretch>
              <a:fillRect/>
            </a:stretch>
          </p:blipFill>
          <p:spPr>
            <a:xfrm>
              <a:off x="4508" y="3630"/>
              <a:ext cx="1015" cy="1413"/>
            </a:xfrm>
            <a:prstGeom prst="rect">
              <a:avLst/>
            </a:prstGeom>
          </p:spPr>
        </p:pic>
        <p:grpSp>
          <p:nvGrpSpPr>
            <p:cNvPr id="46" name="组合 45"/>
            <p:cNvGrpSpPr/>
            <p:nvPr/>
          </p:nvGrpSpPr>
          <p:grpSpPr>
            <a:xfrm rot="0">
              <a:off x="4088" y="1779"/>
              <a:ext cx="2706" cy="1682"/>
              <a:chOff x="3728" y="8614"/>
              <a:chExt cx="3238" cy="1977"/>
            </a:xfrm>
          </p:grpSpPr>
          <p:pic>
            <p:nvPicPr>
              <p:cNvPr id="47" name="图片 46"/>
              <p:cNvPicPr>
                <a:picLocks noChangeAspect="1"/>
              </p:cNvPicPr>
              <p:nvPr>
                <p:custDataLst>
                  <p:tags r:id="rId11"/>
                </p:custDataLst>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5761" y="8894"/>
                <a:ext cx="1205" cy="1209"/>
              </a:xfrm>
              <a:prstGeom prst="rect">
                <a:avLst/>
              </a:prstGeom>
            </p:spPr>
          </p:pic>
          <p:cxnSp>
            <p:nvCxnSpPr>
              <p:cNvPr id="48" name="直接连接符 47"/>
              <p:cNvCxnSpPr/>
              <p:nvPr/>
            </p:nvCxnSpPr>
            <p:spPr>
              <a:xfrm flipH="1">
                <a:off x="4773" y="8614"/>
                <a:ext cx="4" cy="704"/>
              </a:xfrm>
              <a:prstGeom prst="line">
                <a:avLst/>
              </a:prstGeom>
              <a:ln w="31750" cap="rnd">
                <a:solidFill>
                  <a:schemeClr val="bg1"/>
                </a:solidFill>
                <a:prstDash val="sysDot"/>
                <a:round/>
              </a:ln>
            </p:spPr>
            <p:style>
              <a:lnRef idx="0">
                <a:srgbClr val="FFFFFF"/>
              </a:lnRef>
              <a:fillRef idx="0">
                <a:srgbClr val="FFFFFF"/>
              </a:fillRef>
              <a:effectRef idx="0">
                <a:srgbClr val="FFFFFF"/>
              </a:effectRef>
              <a:fontRef idx="minor">
                <a:schemeClr val="tx1"/>
              </a:fontRef>
            </p:style>
          </p:cxnSp>
          <p:pic>
            <p:nvPicPr>
              <p:cNvPr id="49" name="图片 48" descr="fx6"/>
              <p:cNvPicPr>
                <a:picLocks noChangeAspect="1"/>
              </p:cNvPicPr>
              <p:nvPr/>
            </p:nvPicPr>
            <p:blipFill>
              <a:blip r:embed="rId9"/>
              <a:srcRect l="17868" t="1013" r="11752" b="373"/>
              <a:stretch>
                <a:fillRect/>
              </a:stretch>
            </p:blipFill>
            <p:spPr>
              <a:xfrm>
                <a:off x="3728" y="9194"/>
                <a:ext cx="1769" cy="1397"/>
              </a:xfrm>
              <a:prstGeom prst="rect">
                <a:avLst/>
              </a:prstGeom>
            </p:spPr>
          </p:pic>
        </p:grpSp>
        <p:sp>
          <p:nvSpPr>
            <p:cNvPr id="50" name="文本框 49"/>
            <p:cNvSpPr txBox="1"/>
            <p:nvPr/>
          </p:nvSpPr>
          <p:spPr>
            <a:xfrm>
              <a:off x="5861" y="3216"/>
              <a:ext cx="1226" cy="699"/>
            </a:xfrm>
            <a:prstGeom prst="rect">
              <a:avLst/>
            </a:prstGeom>
            <a:noFill/>
          </p:spPr>
          <p:txBody>
            <a:bodyPr wrap="square" rtlCol="0">
              <a:spAutoFit/>
            </a:bodyPr>
            <a:p>
              <a:r>
                <a:rPr lang="en-US" altLang="zh-CN" sz="1350">
                  <a:solidFill>
                    <a:schemeClr val="bg1"/>
                  </a:solidFill>
                </a:rPr>
                <a:t>A</a:t>
              </a:r>
              <a:endParaRPr lang="zh-CN" altLang="en-US" sz="1350">
                <a:solidFill>
                  <a:schemeClr val="bg1"/>
                </a:solidFill>
              </a:endParaRPr>
            </a:p>
          </p:txBody>
        </p:sp>
        <p:pic>
          <p:nvPicPr>
            <p:cNvPr id="51" name="图片 50"/>
            <p:cNvPicPr>
              <a:picLocks noChangeAspect="1"/>
            </p:cNvPicPr>
            <p:nvPr>
              <p:custDataLst>
                <p:tags r:id="rId12"/>
              </p:custDataLst>
            </p:nvPr>
          </p:nvPicPr>
          <p:blipFill>
            <a:blip r:embed="rId7"/>
            <a:stretch>
              <a:fillRect/>
            </a:stretch>
          </p:blipFill>
          <p:spPr>
            <a:xfrm>
              <a:off x="4471" y="688"/>
              <a:ext cx="1052" cy="1464"/>
            </a:xfrm>
            <a:prstGeom prst="rect">
              <a:avLst/>
            </a:prstGeom>
          </p:spPr>
        </p:pic>
        <p:pic>
          <p:nvPicPr>
            <p:cNvPr id="58" name="图片 57"/>
            <p:cNvPicPr>
              <a:picLocks noChangeAspect="1"/>
            </p:cNvPicPr>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9068" y="2016"/>
              <a:ext cx="1006" cy="1009"/>
            </a:xfrm>
            <a:prstGeom prst="rect">
              <a:avLst/>
            </a:prstGeom>
          </p:spPr>
        </p:pic>
        <p:pic>
          <p:nvPicPr>
            <p:cNvPr id="59" name="图片 58"/>
            <p:cNvPicPr>
              <a:picLocks noChangeAspect="1"/>
            </p:cNvPicPr>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8896" y="4912"/>
              <a:ext cx="1006" cy="1009"/>
            </a:xfrm>
            <a:prstGeom prst="rect">
              <a:avLst/>
            </a:prstGeom>
          </p:spPr>
        </p:pic>
        <p:pic>
          <p:nvPicPr>
            <p:cNvPr id="60" name="图片 59"/>
            <p:cNvPicPr>
              <a:picLocks noChangeAspect="1"/>
            </p:cNvPicPr>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9111" y="7437"/>
              <a:ext cx="1006" cy="1009"/>
            </a:xfrm>
            <a:prstGeom prst="rect">
              <a:avLst/>
            </a:prstGeom>
          </p:spPr>
        </p:pic>
        <p:sp>
          <p:nvSpPr>
            <p:cNvPr id="61" name="文本框 60"/>
            <p:cNvSpPr txBox="1"/>
            <p:nvPr/>
          </p:nvSpPr>
          <p:spPr>
            <a:xfrm>
              <a:off x="8896" y="8661"/>
              <a:ext cx="1943" cy="702"/>
            </a:xfrm>
            <a:prstGeom prst="rect">
              <a:avLst/>
            </a:prstGeom>
            <a:noFill/>
          </p:spPr>
          <p:txBody>
            <a:bodyPr wrap="square" rtlCol="0">
              <a:spAutoFit/>
            </a:bodyPr>
            <a:p>
              <a:r>
                <a:rPr lang="en-US" altLang="zh-CN" sz="675">
                  <a:solidFill>
                    <a:schemeClr val="bg1"/>
                  </a:solidFill>
                </a:rPr>
                <a:t>Executive Director</a:t>
              </a:r>
              <a:endParaRPr lang="en-US" altLang="zh-CN" sz="675">
                <a:solidFill>
                  <a:schemeClr val="bg1"/>
                </a:solidFill>
              </a:endParaRPr>
            </a:p>
          </p:txBody>
        </p:sp>
        <p:sp>
          <p:nvSpPr>
            <p:cNvPr id="62" name="文本框 61"/>
            <p:cNvSpPr txBox="1"/>
            <p:nvPr/>
          </p:nvSpPr>
          <p:spPr>
            <a:xfrm>
              <a:off x="8896" y="3216"/>
              <a:ext cx="1419" cy="1184"/>
            </a:xfrm>
            <a:prstGeom prst="rect">
              <a:avLst/>
            </a:prstGeom>
            <a:noFill/>
          </p:spPr>
          <p:txBody>
            <a:bodyPr wrap="square" rtlCol="0">
              <a:spAutoFit/>
            </a:bodyPr>
            <a:p>
              <a:r>
                <a:rPr lang="en-US" altLang="zh-CN" sz="900">
                  <a:solidFill>
                    <a:schemeClr val="bg1"/>
                  </a:solidFill>
                </a:rPr>
                <a:t> Focusing</a:t>
              </a:r>
              <a:endParaRPr lang="en-US" altLang="zh-CN" sz="900">
                <a:solidFill>
                  <a:schemeClr val="bg1"/>
                </a:solidFill>
              </a:endParaRPr>
            </a:p>
          </p:txBody>
        </p:sp>
        <p:sp>
          <p:nvSpPr>
            <p:cNvPr id="63" name="文本框 62"/>
            <p:cNvSpPr txBox="1"/>
            <p:nvPr>
              <p:custDataLst>
                <p:tags r:id="rId13"/>
              </p:custDataLst>
            </p:nvPr>
          </p:nvSpPr>
          <p:spPr>
            <a:xfrm>
              <a:off x="13635" y="4804"/>
              <a:ext cx="1035" cy="702"/>
            </a:xfrm>
            <a:prstGeom prst="rect">
              <a:avLst/>
            </a:prstGeom>
            <a:noFill/>
          </p:spPr>
          <p:txBody>
            <a:bodyPr wrap="square" rtlCol="0">
              <a:spAutoFit/>
            </a:bodyPr>
            <a:p>
              <a:pPr marL="0" marR="0" lvl="0" indent="0" defTabSz="914400" eaLnBrk="1" fontAlgn="auto" latinLnBrk="0" hangingPunct="1">
                <a:lnSpc>
                  <a:spcPct val="100000"/>
                </a:lnSpc>
                <a:spcBef>
                  <a:spcPts val="0"/>
                </a:spcBef>
                <a:spcAft>
                  <a:spcPts val="0"/>
                </a:spcAft>
                <a:buClrTx/>
                <a:buSzTx/>
                <a:buFontTx/>
                <a:buNone/>
                <a:defRPr/>
              </a:pPr>
              <a:r>
                <a:rPr kumimoji="0" lang="en-US" altLang="zh-CN" sz="675" b="1" i="0" u="none" strike="noStrike" kern="0" cap="none" spc="0" normalizeH="0" baseline="0" noProof="0" dirty="0" smtClean="0">
                  <a:ln>
                    <a:noFill/>
                  </a:ln>
                  <a:solidFill>
                    <a:schemeClr val="bg1"/>
                  </a:solidFill>
                  <a:effectLst/>
                  <a:uLnTx/>
                  <a:uFillTx/>
                </a:rPr>
                <a:t>Party A</a:t>
              </a:r>
              <a:endParaRPr kumimoji="0" lang="en-US" altLang="zh-CN" sz="675" b="1" i="0" u="none" strike="noStrike" kern="0" cap="none" spc="0" normalizeH="0" baseline="0" noProof="0" dirty="0" smtClean="0">
                <a:ln>
                  <a:noFill/>
                </a:ln>
                <a:solidFill>
                  <a:schemeClr val="bg1"/>
                </a:solidFill>
                <a:effectLst/>
                <a:uLnTx/>
                <a:uFillTx/>
              </a:endParaRPr>
            </a:p>
          </p:txBody>
        </p:sp>
        <p:pic>
          <p:nvPicPr>
            <p:cNvPr id="65" name="图片 64"/>
            <p:cNvPicPr>
              <a:picLocks noChangeAspect="1"/>
            </p:cNvPicPr>
            <p:nvPr>
              <p:custDataLst>
                <p:tags r:id="rId14"/>
              </p:custDataLst>
            </p:nvPr>
          </p:nvPicPr>
          <p:blipFill rotWithShape="1">
            <a:blip r:embed="rId2">
              <a:extLst>
                <a:ext uri="{BEBA8EAE-BF5A-486C-A8C5-ECC9F3942E4B}">
                  <a14:imgProps xmlns:a14="http://schemas.microsoft.com/office/drawing/2010/main">
                    <a14:imgLayer r:embed="rId3">
                      <a14:imgEffect>
                        <a14:backgroundRemoval t="6383" b="99149" l="905" r="89593"/>
                      </a14:imgEffect>
                    </a14:imgLayer>
                  </a14:imgProps>
                </a:ext>
              </a:extLst>
            </a:blip>
            <a:srcRect t="5726" b="-1"/>
            <a:stretch>
              <a:fillRect/>
            </a:stretch>
          </p:blipFill>
          <p:spPr>
            <a:xfrm>
              <a:off x="15904" y="4982"/>
              <a:ext cx="1434" cy="1475"/>
            </a:xfrm>
            <a:prstGeom prst="rect">
              <a:avLst/>
            </a:prstGeom>
          </p:spPr>
        </p:pic>
        <p:sp>
          <p:nvSpPr>
            <p:cNvPr id="67" name="文本框 66"/>
            <p:cNvSpPr txBox="1"/>
            <p:nvPr>
              <p:custDataLst>
                <p:tags r:id="rId15"/>
              </p:custDataLst>
            </p:nvPr>
          </p:nvSpPr>
          <p:spPr>
            <a:xfrm>
              <a:off x="13743" y="6449"/>
              <a:ext cx="1226" cy="457"/>
            </a:xfrm>
            <a:prstGeom prst="rect">
              <a:avLst/>
            </a:prstGeom>
            <a:noFill/>
          </p:spPr>
          <p:txBody>
            <a:bodyPr wrap="square" rtlCol="0">
              <a:spAutoFit/>
            </a:bodyPr>
            <a:p>
              <a:r>
                <a:rPr lang="en-US" altLang="zh-CN" sz="675">
                  <a:solidFill>
                    <a:schemeClr val="bg1"/>
                  </a:solidFill>
                </a:rPr>
                <a:t>Director</a:t>
              </a:r>
              <a:endParaRPr lang="en-US" altLang="zh-CN" sz="675">
                <a:solidFill>
                  <a:schemeClr val="bg1"/>
                </a:solidFill>
              </a:endParaRPr>
            </a:p>
          </p:txBody>
        </p:sp>
        <p:sp>
          <p:nvSpPr>
            <p:cNvPr id="70" name="文本框 69"/>
            <p:cNvSpPr txBox="1"/>
            <p:nvPr>
              <p:custDataLst>
                <p:tags r:id="rId16"/>
              </p:custDataLst>
            </p:nvPr>
          </p:nvSpPr>
          <p:spPr>
            <a:xfrm>
              <a:off x="15989" y="6449"/>
              <a:ext cx="1226" cy="702"/>
            </a:xfrm>
            <a:prstGeom prst="rect">
              <a:avLst/>
            </a:prstGeom>
            <a:noFill/>
          </p:spPr>
          <p:txBody>
            <a:bodyPr wrap="square" rtlCol="0">
              <a:spAutoFit/>
            </a:bodyPr>
            <a:p>
              <a:r>
                <a:rPr lang="en-US" altLang="zh-CN" sz="675">
                  <a:solidFill>
                    <a:schemeClr val="bg1"/>
                  </a:solidFill>
                </a:rPr>
                <a:t>log keeper</a:t>
              </a:r>
              <a:endParaRPr lang="en-US" altLang="zh-CN" sz="675">
                <a:solidFill>
                  <a:schemeClr val="bg1"/>
                </a:solidFill>
              </a:endParaRPr>
            </a:p>
          </p:txBody>
        </p:sp>
        <p:pic>
          <p:nvPicPr>
            <p:cNvPr id="75" name="图片 74"/>
            <p:cNvPicPr/>
            <p:nvPr>
              <p:custDataLst>
                <p:tags r:id="rId17"/>
              </p:custDataLst>
            </p:nvPr>
          </p:nvPicPr>
          <p:blipFill>
            <a:blip r:embed="rId18">
              <a:extLst>
                <a:ext uri="{BEBA8EAE-BF5A-486C-A8C5-ECC9F3942E4B}">
                  <a14:imgProps xmlns:a14="http://schemas.microsoft.com/office/drawing/2010/main">
                    <a14:imgLayer r:embed="rId19">
                      <a14:imgEffect>
                        <a14:backgroundRemoval t="10000" b="90000" l="1000" r="97600">
                          <a14:foregroundMark x1="1000" y1="16000" x2="97600" y2="14600"/>
                          <a14:foregroundMark x1="48600" y1="16400" x2="49800" y2="11200"/>
                          <a14:foregroundMark x1="40400" y1="12800" x2="58800" y2="12800"/>
                          <a14:foregroundMark x1="14000" y1="87000" x2="18800" y2="87000"/>
                          <a14:foregroundMark x1="79400" y1="86400" x2="85000" y2="87000"/>
                        </a14:backgroundRemoval>
                      </a14:imgEffect>
                    </a14:imgLayer>
                  </a14:imgProps>
                </a:ext>
              </a:extLst>
            </a:blip>
            <a:stretch>
              <a:fillRect/>
            </a:stretch>
          </p:blipFill>
          <p:spPr>
            <a:xfrm>
              <a:off x="14830" y="3443"/>
              <a:ext cx="1413" cy="1475"/>
            </a:xfrm>
            <a:prstGeom prst="rect">
              <a:avLst/>
            </a:prstGeom>
            <a:noFill/>
            <a:ln w="9525">
              <a:noFill/>
            </a:ln>
          </p:spPr>
        </p:pic>
        <p:pic>
          <p:nvPicPr>
            <p:cNvPr id="76" name="图片 75"/>
            <p:cNvPicPr>
              <a:picLocks noChangeAspect="1"/>
            </p:cNvPicPr>
            <p:nvPr>
              <p:custDataLst>
                <p:tags r:id="rId20"/>
              </p:custDataLst>
            </p:nvPr>
          </p:nvPicPr>
          <p:blipFill>
            <a:blip r:embed="rId21"/>
            <a:stretch>
              <a:fillRect/>
            </a:stretch>
          </p:blipFill>
          <p:spPr>
            <a:xfrm>
              <a:off x="14949" y="1615"/>
              <a:ext cx="1295" cy="1497"/>
            </a:xfrm>
            <a:prstGeom prst="rect">
              <a:avLst/>
            </a:prstGeom>
          </p:spPr>
        </p:pic>
        <p:cxnSp>
          <p:nvCxnSpPr>
            <p:cNvPr id="80" name="直接连接符 79"/>
            <p:cNvCxnSpPr/>
            <p:nvPr>
              <p:custDataLst>
                <p:tags r:id="rId22"/>
              </p:custDataLst>
            </p:nvPr>
          </p:nvCxnSpPr>
          <p:spPr>
            <a:xfrm flipH="1">
              <a:off x="15614" y="3031"/>
              <a:ext cx="3" cy="599"/>
            </a:xfrm>
            <a:prstGeom prst="line">
              <a:avLst/>
            </a:prstGeom>
            <a:ln w="31750" cap="rnd">
              <a:solidFill>
                <a:schemeClr val="bg1"/>
              </a:solidFill>
              <a:prstDash val="sysDot"/>
              <a:round/>
            </a:ln>
          </p:spPr>
          <p:style>
            <a:lnRef idx="0">
              <a:srgbClr val="FFFFFF"/>
            </a:lnRef>
            <a:fillRef idx="0">
              <a:srgbClr val="FFFFFF"/>
            </a:fillRef>
            <a:effectRef idx="0">
              <a:srgbClr val="FFFFFF"/>
            </a:effectRef>
            <a:fontRef idx="minor">
              <a:schemeClr val="tx1"/>
            </a:fontRef>
          </p:style>
        </p:cxnSp>
        <p:pic>
          <p:nvPicPr>
            <p:cNvPr id="81" name="图片 80"/>
            <p:cNvPicPr/>
            <p:nvPr>
              <p:custDataLst>
                <p:tags r:id="rId23"/>
              </p:custDataLst>
            </p:nvPr>
          </p:nvPicPr>
          <p:blipFill>
            <a:blip r:embed="rId18">
              <a:extLst>
                <a:ext uri="{BEBA8EAE-BF5A-486C-A8C5-ECC9F3942E4B}">
                  <a14:imgProps xmlns:a14="http://schemas.microsoft.com/office/drawing/2010/main">
                    <a14:imgLayer r:embed="rId19">
                      <a14:imgEffect>
                        <a14:backgroundRemoval t="10000" b="90000" l="1000" r="97600">
                          <a14:foregroundMark x1="1000" y1="16000" x2="97600" y2="14600"/>
                          <a14:foregroundMark x1="48600" y1="16400" x2="49800" y2="11200"/>
                          <a14:foregroundMark x1="40400" y1="12800" x2="58800" y2="12800"/>
                          <a14:foregroundMark x1="14000" y1="87000" x2="18800" y2="87000"/>
                          <a14:foregroundMark x1="79400" y1="86400" x2="85000" y2="87000"/>
                        </a14:backgroundRemoval>
                      </a14:imgEffect>
                    </a14:imgLayer>
                  </a14:imgProps>
                </a:ext>
              </a:extLst>
            </a:blip>
            <a:stretch>
              <a:fillRect/>
            </a:stretch>
          </p:blipFill>
          <p:spPr>
            <a:xfrm>
              <a:off x="13246" y="3453"/>
              <a:ext cx="1413" cy="1475"/>
            </a:xfrm>
            <a:prstGeom prst="rect">
              <a:avLst/>
            </a:prstGeom>
            <a:noFill/>
            <a:ln w="9525">
              <a:noFill/>
            </a:ln>
          </p:spPr>
        </p:pic>
        <p:pic>
          <p:nvPicPr>
            <p:cNvPr id="83" name="图片 82"/>
            <p:cNvPicPr>
              <a:picLocks noChangeAspect="1"/>
            </p:cNvPicPr>
            <p:nvPr>
              <p:custDataLst>
                <p:tags r:id="rId24"/>
              </p:custDataLst>
            </p:nvPr>
          </p:nvPicPr>
          <p:blipFill>
            <a:blip r:embed="rId21"/>
            <a:stretch>
              <a:fillRect/>
            </a:stretch>
          </p:blipFill>
          <p:spPr>
            <a:xfrm>
              <a:off x="13364" y="1626"/>
              <a:ext cx="1295" cy="1497"/>
            </a:xfrm>
            <a:prstGeom prst="rect">
              <a:avLst/>
            </a:prstGeom>
          </p:spPr>
        </p:pic>
        <p:cxnSp>
          <p:nvCxnSpPr>
            <p:cNvPr id="85" name="直接连接符 84"/>
            <p:cNvCxnSpPr/>
            <p:nvPr>
              <p:custDataLst>
                <p:tags r:id="rId25"/>
              </p:custDataLst>
            </p:nvPr>
          </p:nvCxnSpPr>
          <p:spPr>
            <a:xfrm flipH="1">
              <a:off x="14029" y="3041"/>
              <a:ext cx="3" cy="599"/>
            </a:xfrm>
            <a:prstGeom prst="line">
              <a:avLst/>
            </a:prstGeom>
            <a:ln w="31750" cap="rnd">
              <a:solidFill>
                <a:schemeClr val="bg1"/>
              </a:solidFill>
              <a:prstDash val="sysDot"/>
              <a:round/>
            </a:ln>
          </p:spPr>
          <p:style>
            <a:lnRef idx="0">
              <a:srgbClr val="FFFFFF"/>
            </a:lnRef>
            <a:fillRef idx="0">
              <a:srgbClr val="FFFFFF"/>
            </a:fillRef>
            <a:effectRef idx="0">
              <a:srgbClr val="FFFFFF"/>
            </a:effectRef>
            <a:fontRef idx="minor">
              <a:schemeClr val="tx1"/>
            </a:fontRef>
          </p:style>
        </p:cxnSp>
        <p:pic>
          <p:nvPicPr>
            <p:cNvPr id="90" name="图片 89"/>
            <p:cNvPicPr/>
            <p:nvPr>
              <p:custDataLst>
                <p:tags r:id="rId26"/>
              </p:custDataLst>
            </p:nvPr>
          </p:nvPicPr>
          <p:blipFill>
            <a:blip r:embed="rId18">
              <a:extLst>
                <a:ext uri="{BEBA8EAE-BF5A-486C-A8C5-ECC9F3942E4B}">
                  <a14:imgProps xmlns:a14="http://schemas.microsoft.com/office/drawing/2010/main">
                    <a14:imgLayer r:embed="rId19">
                      <a14:imgEffect>
                        <a14:backgroundRemoval t="10000" b="90000" l="1000" r="97600">
                          <a14:foregroundMark x1="1000" y1="16000" x2="97600" y2="14600"/>
                          <a14:foregroundMark x1="48600" y1="16400" x2="49800" y2="11200"/>
                          <a14:foregroundMark x1="40400" y1="12800" x2="58800" y2="12800"/>
                          <a14:foregroundMark x1="14000" y1="87000" x2="18800" y2="87000"/>
                          <a14:foregroundMark x1="79400" y1="86400" x2="85000" y2="87000"/>
                        </a14:backgroundRemoval>
                      </a14:imgEffect>
                    </a14:imgLayer>
                  </a14:imgProps>
                </a:ext>
              </a:extLst>
            </a:blip>
            <a:stretch>
              <a:fillRect/>
            </a:stretch>
          </p:blipFill>
          <p:spPr>
            <a:xfrm>
              <a:off x="16450" y="3453"/>
              <a:ext cx="1413" cy="1475"/>
            </a:xfrm>
            <a:prstGeom prst="rect">
              <a:avLst/>
            </a:prstGeom>
            <a:noFill/>
            <a:ln w="9525">
              <a:noFill/>
            </a:ln>
          </p:spPr>
        </p:pic>
        <p:pic>
          <p:nvPicPr>
            <p:cNvPr id="91" name="图片 90"/>
            <p:cNvPicPr>
              <a:picLocks noChangeAspect="1"/>
            </p:cNvPicPr>
            <p:nvPr>
              <p:custDataLst>
                <p:tags r:id="rId27"/>
              </p:custDataLst>
            </p:nvPr>
          </p:nvPicPr>
          <p:blipFill>
            <a:blip r:embed="rId21"/>
            <a:stretch>
              <a:fillRect/>
            </a:stretch>
          </p:blipFill>
          <p:spPr>
            <a:xfrm>
              <a:off x="16568" y="1626"/>
              <a:ext cx="1295" cy="1497"/>
            </a:xfrm>
            <a:prstGeom prst="rect">
              <a:avLst/>
            </a:prstGeom>
          </p:spPr>
        </p:pic>
        <p:cxnSp>
          <p:nvCxnSpPr>
            <p:cNvPr id="93" name="直接连接符 92"/>
            <p:cNvCxnSpPr/>
            <p:nvPr>
              <p:custDataLst>
                <p:tags r:id="rId28"/>
              </p:custDataLst>
            </p:nvPr>
          </p:nvCxnSpPr>
          <p:spPr>
            <a:xfrm flipH="1">
              <a:off x="17233" y="3041"/>
              <a:ext cx="3" cy="599"/>
            </a:xfrm>
            <a:prstGeom prst="line">
              <a:avLst/>
            </a:prstGeom>
            <a:ln w="31750" cap="rnd">
              <a:solidFill>
                <a:schemeClr val="bg1"/>
              </a:solidFill>
              <a:prstDash val="sysDot"/>
              <a:round/>
            </a:ln>
          </p:spPr>
          <p:style>
            <a:lnRef idx="0">
              <a:srgbClr val="FFFFFF"/>
            </a:lnRef>
            <a:fillRef idx="0">
              <a:srgbClr val="FFFFFF"/>
            </a:fillRef>
            <a:effectRef idx="0">
              <a:srgbClr val="FFFFFF"/>
            </a:effectRef>
            <a:fontRef idx="minor">
              <a:schemeClr val="tx1"/>
            </a:fontRef>
          </p:style>
        </p:cxnSp>
        <p:sp>
          <p:nvSpPr>
            <p:cNvPr id="94" name="文本框 93"/>
            <p:cNvSpPr txBox="1"/>
            <p:nvPr>
              <p:custDataLst>
                <p:tags r:id="rId29"/>
              </p:custDataLst>
            </p:nvPr>
          </p:nvSpPr>
          <p:spPr>
            <a:xfrm>
              <a:off x="13635" y="1105"/>
              <a:ext cx="810" cy="457"/>
            </a:xfrm>
            <a:prstGeom prst="rect">
              <a:avLst/>
            </a:prstGeom>
            <a:noFill/>
          </p:spPr>
          <p:txBody>
            <a:bodyPr wrap="square" rtlCol="0">
              <a:spAutoFit/>
            </a:bodyPr>
            <a:p>
              <a:r>
                <a:rPr lang="en-US" altLang="zh-CN" sz="675">
                  <a:solidFill>
                    <a:schemeClr val="bg1"/>
                  </a:solidFill>
                  <a:latin typeface="华文中宋" panose="02010600040101010101" pitchFamily="2" charset="-122"/>
                  <a:ea typeface="华文中宋" panose="02010600040101010101" pitchFamily="2" charset="-122"/>
                </a:rPr>
                <a:t>A</a:t>
              </a:r>
              <a:r>
                <a:rPr lang="zh-CN" altLang="en-US" sz="675">
                  <a:solidFill>
                    <a:schemeClr val="bg1"/>
                  </a:solidFill>
                  <a:latin typeface="华文中宋" panose="02010600040101010101" pitchFamily="2" charset="-122"/>
                  <a:ea typeface="华文中宋" panose="02010600040101010101" pitchFamily="2" charset="-122"/>
                </a:rPr>
                <a:t>机</a:t>
              </a:r>
              <a:endParaRPr lang="zh-CN" altLang="en-US" sz="675">
                <a:solidFill>
                  <a:schemeClr val="bg1"/>
                </a:solidFill>
                <a:latin typeface="华文中宋" panose="02010600040101010101" pitchFamily="2" charset="-122"/>
                <a:ea typeface="华文中宋" panose="02010600040101010101" pitchFamily="2" charset="-122"/>
              </a:endParaRPr>
            </a:p>
          </p:txBody>
        </p:sp>
        <p:sp>
          <p:nvSpPr>
            <p:cNvPr id="95" name="文本框 94"/>
            <p:cNvSpPr txBox="1"/>
            <p:nvPr>
              <p:custDataLst>
                <p:tags r:id="rId30"/>
              </p:custDataLst>
            </p:nvPr>
          </p:nvSpPr>
          <p:spPr>
            <a:xfrm>
              <a:off x="15179" y="1105"/>
              <a:ext cx="810" cy="457"/>
            </a:xfrm>
            <a:prstGeom prst="rect">
              <a:avLst/>
            </a:prstGeom>
            <a:noFill/>
          </p:spPr>
          <p:txBody>
            <a:bodyPr wrap="square" rtlCol="0">
              <a:spAutoFit/>
            </a:bodyPr>
            <a:p>
              <a:r>
                <a:rPr lang="en-US" altLang="zh-CN" sz="675">
                  <a:solidFill>
                    <a:schemeClr val="bg1"/>
                  </a:solidFill>
                  <a:latin typeface="华文中宋" panose="02010600040101010101" pitchFamily="2" charset="-122"/>
                  <a:ea typeface="华文中宋" panose="02010600040101010101" pitchFamily="2" charset="-122"/>
                </a:rPr>
                <a:t>B</a:t>
              </a:r>
              <a:r>
                <a:rPr lang="zh-CN" altLang="en-US" sz="675">
                  <a:solidFill>
                    <a:schemeClr val="bg1"/>
                  </a:solidFill>
                  <a:latin typeface="华文中宋" panose="02010600040101010101" pitchFamily="2" charset="-122"/>
                  <a:ea typeface="华文中宋" panose="02010600040101010101" pitchFamily="2" charset="-122"/>
                </a:rPr>
                <a:t>机</a:t>
              </a:r>
              <a:endParaRPr lang="zh-CN" altLang="en-US" sz="675">
                <a:solidFill>
                  <a:schemeClr val="bg1"/>
                </a:solidFill>
                <a:latin typeface="华文中宋" panose="02010600040101010101" pitchFamily="2" charset="-122"/>
                <a:ea typeface="华文中宋" panose="02010600040101010101" pitchFamily="2" charset="-122"/>
              </a:endParaRPr>
            </a:p>
          </p:txBody>
        </p:sp>
        <p:sp>
          <p:nvSpPr>
            <p:cNvPr id="96" name="文本框 95"/>
            <p:cNvSpPr txBox="1"/>
            <p:nvPr>
              <p:custDataLst>
                <p:tags r:id="rId31"/>
              </p:custDataLst>
            </p:nvPr>
          </p:nvSpPr>
          <p:spPr>
            <a:xfrm>
              <a:off x="16751" y="1170"/>
              <a:ext cx="810" cy="457"/>
            </a:xfrm>
            <a:prstGeom prst="rect">
              <a:avLst/>
            </a:prstGeom>
            <a:noFill/>
          </p:spPr>
          <p:txBody>
            <a:bodyPr wrap="square" rtlCol="0">
              <a:spAutoFit/>
            </a:bodyPr>
            <a:p>
              <a:r>
                <a:rPr lang="en-US" altLang="zh-CN" sz="675">
                  <a:solidFill>
                    <a:schemeClr val="bg1"/>
                  </a:solidFill>
                  <a:latin typeface="华文中宋" panose="02010600040101010101" pitchFamily="2" charset="-122"/>
                  <a:ea typeface="华文中宋" panose="02010600040101010101" pitchFamily="2" charset="-122"/>
                </a:rPr>
                <a:t>C</a:t>
              </a:r>
              <a:r>
                <a:rPr lang="zh-CN" altLang="en-US" sz="675">
                  <a:solidFill>
                    <a:schemeClr val="bg1"/>
                  </a:solidFill>
                  <a:latin typeface="华文中宋" panose="02010600040101010101" pitchFamily="2" charset="-122"/>
                  <a:ea typeface="华文中宋" panose="02010600040101010101" pitchFamily="2" charset="-122"/>
                </a:rPr>
                <a:t>机</a:t>
              </a:r>
              <a:endParaRPr lang="zh-CN" altLang="en-US" sz="675">
                <a:solidFill>
                  <a:schemeClr val="bg1"/>
                </a:solidFill>
                <a:latin typeface="华文中宋" panose="02010600040101010101" pitchFamily="2" charset="-122"/>
                <a:ea typeface="华文中宋" panose="02010600040101010101" pitchFamily="2" charset="-122"/>
              </a:endParaRPr>
            </a:p>
          </p:txBody>
        </p:sp>
        <p:pic>
          <p:nvPicPr>
            <p:cNvPr id="97" name="图片 96"/>
            <p:cNvPicPr/>
            <p:nvPr/>
          </p:nvPicPr>
          <p:blipFill>
            <a:blip r:embed="rId32"/>
            <a:srcRect t="52857"/>
            <a:stretch>
              <a:fillRect/>
            </a:stretch>
          </p:blipFill>
          <p:spPr>
            <a:xfrm>
              <a:off x="6722" y="2454"/>
              <a:ext cx="2582" cy="1007"/>
            </a:xfrm>
            <a:prstGeom prst="rect">
              <a:avLst/>
            </a:prstGeom>
          </p:spPr>
        </p:pic>
        <p:pic>
          <p:nvPicPr>
            <p:cNvPr id="101" name="图片 100" descr="5804"/>
            <p:cNvPicPr>
              <a:picLocks noChangeAspect="1"/>
            </p:cNvPicPr>
            <p:nvPr/>
          </p:nvPicPr>
          <p:blipFill>
            <a:blip r:embed="rId33">
              <a:clrChange>
                <a:clrFrom>
                  <a:srgbClr val="FFFFFF">
                    <a:alpha val="100000"/>
                  </a:srgbClr>
                </a:clrFrom>
                <a:clrTo>
                  <a:srgbClr val="FFFFFF">
                    <a:alpha val="100000"/>
                    <a:alpha val="0"/>
                  </a:srgbClr>
                </a:clrTo>
              </a:clrChange>
            </a:blip>
            <a:stretch>
              <a:fillRect/>
            </a:stretch>
          </p:blipFill>
          <p:spPr>
            <a:xfrm>
              <a:off x="15140" y="7365"/>
              <a:ext cx="1944" cy="1992"/>
            </a:xfrm>
            <a:prstGeom prst="rect">
              <a:avLst/>
            </a:prstGeom>
          </p:spPr>
        </p:pic>
        <p:cxnSp>
          <p:nvCxnSpPr>
            <p:cNvPr id="102" name="肘形连接符 101"/>
            <p:cNvCxnSpPr/>
            <p:nvPr/>
          </p:nvCxnSpPr>
          <p:spPr>
            <a:xfrm>
              <a:off x="5523" y="1170"/>
              <a:ext cx="8488" cy="206"/>
            </a:xfrm>
            <a:prstGeom prst="bentConnector2">
              <a:avLst/>
            </a:prstGeom>
            <a:ln w="254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3" name="肘形连接符 102"/>
            <p:cNvCxnSpPr/>
            <p:nvPr/>
          </p:nvCxnSpPr>
          <p:spPr>
            <a:xfrm flipV="1">
              <a:off x="5543" y="1170"/>
              <a:ext cx="5545" cy="3071"/>
            </a:xfrm>
            <a:prstGeom prst="bentConnector3">
              <a:avLst>
                <a:gd name="adj1" fmla="val 99627"/>
              </a:avLst>
            </a:prstGeom>
            <a:ln w="254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4" name="肘形连接符 103"/>
            <p:cNvCxnSpPr/>
            <p:nvPr/>
          </p:nvCxnSpPr>
          <p:spPr>
            <a:xfrm flipV="1">
              <a:off x="5619" y="4241"/>
              <a:ext cx="5425" cy="2841"/>
            </a:xfrm>
            <a:prstGeom prst="bentConnector3">
              <a:avLst>
                <a:gd name="adj1" fmla="val 100301"/>
              </a:avLst>
            </a:prstGeom>
            <a:ln w="254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5" name="肘形连接符 104"/>
            <p:cNvCxnSpPr/>
            <p:nvPr/>
          </p:nvCxnSpPr>
          <p:spPr>
            <a:xfrm>
              <a:off x="13948" y="1170"/>
              <a:ext cx="1649" cy="445"/>
            </a:xfrm>
            <a:prstGeom prst="bentConnector2">
              <a:avLst/>
            </a:prstGeom>
            <a:ln w="127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6" name="肘形连接符 105"/>
            <p:cNvCxnSpPr/>
            <p:nvPr/>
          </p:nvCxnSpPr>
          <p:spPr>
            <a:xfrm>
              <a:off x="15541" y="1170"/>
              <a:ext cx="1674" cy="434"/>
            </a:xfrm>
            <a:prstGeom prst="bentConnector2">
              <a:avLst/>
            </a:prstGeom>
            <a:ln w="127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7" name="直接连接符 106"/>
            <p:cNvCxnSpPr>
              <a:stCxn id="99" idx="0"/>
            </p:cNvCxnSpPr>
            <p:nvPr/>
          </p:nvCxnSpPr>
          <p:spPr>
            <a:xfrm flipV="1">
              <a:off x="7993" y="1170"/>
              <a:ext cx="0" cy="345"/>
            </a:xfrm>
            <a:prstGeom prst="line">
              <a:avLst/>
            </a:prstGeom>
            <a:ln w="127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8" name="直接连接符 107"/>
            <p:cNvCxnSpPr/>
            <p:nvPr/>
          </p:nvCxnSpPr>
          <p:spPr>
            <a:xfrm flipV="1">
              <a:off x="7993" y="4241"/>
              <a:ext cx="0" cy="345"/>
            </a:xfrm>
            <a:prstGeom prst="line">
              <a:avLst/>
            </a:prstGeom>
            <a:ln w="254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09" name="直接连接符 108"/>
            <p:cNvCxnSpPr/>
            <p:nvPr/>
          </p:nvCxnSpPr>
          <p:spPr>
            <a:xfrm flipV="1">
              <a:off x="7993" y="7092"/>
              <a:ext cx="0" cy="345"/>
            </a:xfrm>
            <a:prstGeom prst="line">
              <a:avLst/>
            </a:prstGeom>
            <a:ln w="254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cxnSp>
        <p:cxnSp>
          <p:nvCxnSpPr>
            <p:cNvPr id="110" name="肘形连接符 109"/>
            <p:cNvCxnSpPr>
              <a:stCxn id="97" idx="1"/>
              <a:endCxn id="101" idx="2"/>
            </p:cNvCxnSpPr>
            <p:nvPr/>
          </p:nvCxnSpPr>
          <p:spPr>
            <a:xfrm rot="10800000" flipH="1" flipV="1">
              <a:off x="6721" y="2956"/>
              <a:ext cx="9391" cy="6400"/>
            </a:xfrm>
            <a:prstGeom prst="bentConnector4">
              <a:avLst>
                <a:gd name="adj1" fmla="val 3070"/>
                <a:gd name="adj2" fmla="val 105169"/>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1" name="肘形连接符 110"/>
            <p:cNvCxnSpPr>
              <a:stCxn id="58" idx="3"/>
              <a:endCxn id="101" idx="1"/>
            </p:cNvCxnSpPr>
            <p:nvPr/>
          </p:nvCxnSpPr>
          <p:spPr>
            <a:xfrm>
              <a:off x="10074" y="2521"/>
              <a:ext cx="5067" cy="5840"/>
            </a:xfrm>
            <a:prstGeom prst="bentConnector3">
              <a:avLst>
                <a:gd name="adj1" fmla="val 50008"/>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2" name="直接连接符 111"/>
            <p:cNvCxnSpPr/>
            <p:nvPr/>
          </p:nvCxnSpPr>
          <p:spPr>
            <a:xfrm>
              <a:off x="6585" y="5449"/>
              <a:ext cx="405" cy="0"/>
            </a:xfrm>
            <a:prstGeom prst="line">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3" name="直接连接符 112"/>
            <p:cNvCxnSpPr/>
            <p:nvPr/>
          </p:nvCxnSpPr>
          <p:spPr>
            <a:xfrm>
              <a:off x="6585" y="7942"/>
              <a:ext cx="411" cy="0"/>
            </a:xfrm>
            <a:prstGeom prst="line">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4" name="直接连接符 113"/>
            <p:cNvCxnSpPr>
              <a:stCxn id="59" idx="3"/>
            </p:cNvCxnSpPr>
            <p:nvPr/>
          </p:nvCxnSpPr>
          <p:spPr>
            <a:xfrm>
              <a:off x="9902" y="5416"/>
              <a:ext cx="2723" cy="0"/>
            </a:xfrm>
            <a:prstGeom prst="line">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5" name="直接连接符 114"/>
            <p:cNvCxnSpPr>
              <a:stCxn id="60" idx="3"/>
            </p:cNvCxnSpPr>
            <p:nvPr/>
          </p:nvCxnSpPr>
          <p:spPr>
            <a:xfrm>
              <a:off x="10116" y="7942"/>
              <a:ext cx="2493" cy="0"/>
            </a:xfrm>
            <a:prstGeom prst="line">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6" name="肘形连接符 115"/>
            <p:cNvCxnSpPr>
              <a:stCxn id="64" idx="1"/>
            </p:cNvCxnSpPr>
            <p:nvPr/>
          </p:nvCxnSpPr>
          <p:spPr>
            <a:xfrm rot="10800000" flipV="1">
              <a:off x="13528" y="5717"/>
              <a:ext cx="179" cy="2638"/>
            </a:xfrm>
            <a:prstGeom prst="bentConnector2">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cxnSp>
          <p:nvCxnSpPr>
            <p:cNvPr id="117" name="肘形连接符 116"/>
            <p:cNvCxnSpPr>
              <a:stCxn id="65" idx="1"/>
            </p:cNvCxnSpPr>
            <p:nvPr/>
          </p:nvCxnSpPr>
          <p:spPr>
            <a:xfrm rot="10800000" flipV="1">
              <a:off x="14986" y="5717"/>
              <a:ext cx="917" cy="2638"/>
            </a:xfrm>
            <a:prstGeom prst="bentConnector2">
              <a:avLst/>
            </a:prstGeom>
            <a:ln w="25400" cap="flat" cmpd="sng" algn="ctr">
              <a:solidFill>
                <a:schemeClr val="accent1"/>
              </a:solidFill>
              <a:prstDash val="dash"/>
              <a:miter lim="800000"/>
              <a:headEnd type="none"/>
              <a:tailEnd type="none"/>
            </a:ln>
          </p:spPr>
          <p:style>
            <a:lnRef idx="0">
              <a:schemeClr val="accent1"/>
            </a:lnRef>
            <a:fillRef idx="0">
              <a:srgbClr val="FFFFFF"/>
            </a:fillRef>
            <a:effectRef idx="0">
              <a:srgbClr val="FFFFFF"/>
            </a:effectRef>
            <a:fontRef idx="minor">
              <a:schemeClr val="tx1"/>
            </a:fontRef>
          </p:style>
        </p:cxnSp>
        <p:sp>
          <p:nvSpPr>
            <p:cNvPr id="119" name="文本框 118"/>
            <p:cNvSpPr txBox="1"/>
            <p:nvPr/>
          </p:nvSpPr>
          <p:spPr>
            <a:xfrm>
              <a:off x="8896" y="6110"/>
              <a:ext cx="1943" cy="752"/>
            </a:xfrm>
            <a:prstGeom prst="rect">
              <a:avLst/>
            </a:prstGeom>
            <a:noFill/>
          </p:spPr>
          <p:txBody>
            <a:bodyPr wrap="square" rtlCol="0">
              <a:spAutoFit/>
            </a:bodyPr>
            <a:p>
              <a:r>
                <a:rPr lang="en-US" altLang="zh-CN" sz="750">
                  <a:solidFill>
                    <a:schemeClr val="bg1"/>
                  </a:solidFill>
                </a:rPr>
                <a:t>Lighting guidance</a:t>
              </a:r>
              <a:endParaRPr lang="en-US" altLang="zh-CN" sz="750">
                <a:solidFill>
                  <a:schemeClr val="bg1"/>
                </a:solidFill>
              </a:endParaRPr>
            </a:p>
          </p:txBody>
        </p:sp>
        <p:cxnSp>
          <p:nvCxnSpPr>
            <p:cNvPr id="120" name="直接连接符 119"/>
            <p:cNvCxnSpPr>
              <a:stCxn id="51" idx="2"/>
            </p:cNvCxnSpPr>
            <p:nvPr/>
          </p:nvCxnSpPr>
          <p:spPr>
            <a:xfrm>
              <a:off x="4997" y="2152"/>
              <a:ext cx="0" cy="384"/>
            </a:xfrm>
            <a:prstGeom prst="line">
              <a:avLst/>
            </a:prstGeom>
            <a:ln w="2540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cxnSp>
          <p:nvCxnSpPr>
            <p:cNvPr id="123" name="直接连接符 122"/>
            <p:cNvCxnSpPr/>
            <p:nvPr/>
          </p:nvCxnSpPr>
          <p:spPr>
            <a:xfrm>
              <a:off x="4965" y="4871"/>
              <a:ext cx="0" cy="384"/>
            </a:xfrm>
            <a:prstGeom prst="line">
              <a:avLst/>
            </a:prstGeom>
            <a:ln w="2540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cxnSp>
          <p:nvCxnSpPr>
            <p:cNvPr id="124" name="直接连接符 123"/>
            <p:cNvCxnSpPr/>
            <p:nvPr/>
          </p:nvCxnSpPr>
          <p:spPr>
            <a:xfrm>
              <a:off x="4850" y="7558"/>
              <a:ext cx="0" cy="384"/>
            </a:xfrm>
            <a:prstGeom prst="line">
              <a:avLst/>
            </a:prstGeom>
            <a:ln w="2540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cxnSp>
          <p:nvCxnSpPr>
            <p:cNvPr id="126" name="直接连接符 125"/>
            <p:cNvCxnSpPr/>
            <p:nvPr/>
          </p:nvCxnSpPr>
          <p:spPr>
            <a:xfrm>
              <a:off x="14011" y="3192"/>
              <a:ext cx="0" cy="384"/>
            </a:xfrm>
            <a:prstGeom prst="line">
              <a:avLst/>
            </a:prstGeom>
            <a:ln w="2540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cxnSp>
          <p:nvCxnSpPr>
            <p:cNvPr id="127" name="直接连接符 126"/>
            <p:cNvCxnSpPr/>
            <p:nvPr/>
          </p:nvCxnSpPr>
          <p:spPr>
            <a:xfrm>
              <a:off x="15541" y="3192"/>
              <a:ext cx="0" cy="384"/>
            </a:xfrm>
            <a:prstGeom prst="line">
              <a:avLst/>
            </a:prstGeom>
            <a:ln w="2540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cxnSp>
          <p:nvCxnSpPr>
            <p:cNvPr id="128" name="直接连接符 127"/>
            <p:cNvCxnSpPr/>
            <p:nvPr/>
          </p:nvCxnSpPr>
          <p:spPr>
            <a:xfrm>
              <a:off x="17188" y="3123"/>
              <a:ext cx="0" cy="384"/>
            </a:xfrm>
            <a:prstGeom prst="line">
              <a:avLst/>
            </a:prstGeom>
            <a:ln w="2540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pic>
          <p:nvPicPr>
            <p:cNvPr id="131" name="图片 130" descr="9805.1182"/>
            <p:cNvPicPr>
              <a:picLocks noChangeAspect="1"/>
            </p:cNvPicPr>
            <p:nvPr/>
          </p:nvPicPr>
          <p:blipFill>
            <a:blip r:embed="rId34"/>
            <a:stretch>
              <a:fillRect/>
            </a:stretch>
          </p:blipFill>
          <p:spPr>
            <a:xfrm>
              <a:off x="6679" y="1105"/>
              <a:ext cx="2921" cy="1642"/>
            </a:xfrm>
            <a:prstGeom prst="rect">
              <a:avLst/>
            </a:prstGeom>
          </p:spPr>
        </p:pic>
        <p:pic>
          <p:nvPicPr>
            <p:cNvPr id="133" name="图片 132" descr="9805.1182"/>
            <p:cNvPicPr>
              <a:picLocks noChangeAspect="1"/>
            </p:cNvPicPr>
            <p:nvPr/>
          </p:nvPicPr>
          <p:blipFill>
            <a:blip r:embed="rId34"/>
            <a:stretch>
              <a:fillRect/>
            </a:stretch>
          </p:blipFill>
          <p:spPr>
            <a:xfrm>
              <a:off x="6494" y="4468"/>
              <a:ext cx="2921" cy="1642"/>
            </a:xfrm>
            <a:prstGeom prst="rect">
              <a:avLst/>
            </a:prstGeom>
          </p:spPr>
        </p:pic>
        <p:pic>
          <p:nvPicPr>
            <p:cNvPr id="135" name="图片 134" descr="9805.1182"/>
            <p:cNvPicPr>
              <a:picLocks noChangeAspect="1"/>
            </p:cNvPicPr>
            <p:nvPr/>
          </p:nvPicPr>
          <p:blipFill>
            <a:blip r:embed="rId34"/>
            <a:stretch>
              <a:fillRect/>
            </a:stretch>
          </p:blipFill>
          <p:spPr>
            <a:xfrm>
              <a:off x="6585" y="7219"/>
              <a:ext cx="3209" cy="1804"/>
            </a:xfrm>
            <a:prstGeom prst="rect">
              <a:avLst/>
            </a:prstGeom>
          </p:spPr>
        </p:pic>
      </p:grpSp>
      <p:grpSp>
        <p:nvGrpSpPr>
          <p:cNvPr id="154" name="组合 153"/>
          <p:cNvGrpSpPr/>
          <p:nvPr/>
        </p:nvGrpSpPr>
        <p:grpSpPr>
          <a:xfrm>
            <a:off x="7114699" y="211931"/>
            <a:ext cx="2796380" cy="593321"/>
            <a:chOff x="13329" y="664"/>
            <a:chExt cx="8861" cy="2047"/>
          </a:xfrm>
        </p:grpSpPr>
        <p:grpSp>
          <p:nvGrpSpPr>
            <p:cNvPr id="140" name="组合 139"/>
            <p:cNvGrpSpPr/>
            <p:nvPr/>
          </p:nvGrpSpPr>
          <p:grpSpPr>
            <a:xfrm>
              <a:off x="13329" y="664"/>
              <a:ext cx="8838" cy="675"/>
              <a:chOff x="13352" y="664"/>
              <a:chExt cx="8838" cy="675"/>
            </a:xfrm>
          </p:grpSpPr>
          <p:cxnSp>
            <p:nvCxnSpPr>
              <p:cNvPr id="141" name="直接连接符 140"/>
              <p:cNvCxnSpPr/>
              <p:nvPr/>
            </p:nvCxnSpPr>
            <p:spPr>
              <a:xfrm>
                <a:off x="13352" y="918"/>
                <a:ext cx="2122" cy="0"/>
              </a:xfrm>
              <a:prstGeom prst="line">
                <a:avLst/>
              </a:prstGeom>
              <a:ln w="25400" cap="flat" cmpd="sng" algn="ctr">
                <a:solidFill>
                  <a:schemeClr val="accent6">
                    <a:lumMod val="75000"/>
                  </a:schemeClr>
                </a:solidFill>
                <a:prstDash val="dash"/>
                <a:miter lim="800000"/>
              </a:ln>
            </p:spPr>
            <p:style>
              <a:lnRef idx="0">
                <a:schemeClr val="accent1"/>
              </a:lnRef>
              <a:fillRef idx="0">
                <a:srgbClr val="FFFFFF"/>
              </a:fillRef>
              <a:effectRef idx="0">
                <a:srgbClr val="FFFFFF"/>
              </a:effectRef>
              <a:fontRef idx="minor">
                <a:schemeClr val="tx1"/>
              </a:fontRef>
            </p:style>
          </p:cxnSp>
          <p:sp>
            <p:nvSpPr>
              <p:cNvPr id="144" name="文本框 143"/>
              <p:cNvSpPr txBox="1"/>
              <p:nvPr/>
            </p:nvSpPr>
            <p:spPr>
              <a:xfrm>
                <a:off x="15790" y="664"/>
                <a:ext cx="6400" cy="675"/>
              </a:xfrm>
              <a:prstGeom prst="rect">
                <a:avLst/>
              </a:prstGeom>
              <a:noFill/>
            </p:spPr>
            <p:txBody>
              <a:bodyPr wrap="square" rtlCol="0">
                <a:spAutoFit/>
              </a:bodyPr>
              <a:p>
                <a:r>
                  <a:rPr lang="en-US" altLang="zh-CN" sz="675">
                    <a:solidFill>
                      <a:schemeClr val="bg1"/>
                    </a:solidFill>
                  </a:rPr>
                  <a:t>2.4G&amp;5G</a:t>
                </a:r>
                <a:r>
                  <a:rPr lang="zh-CN" altLang="en-US" sz="675">
                    <a:solidFill>
                      <a:schemeClr val="bg1"/>
                    </a:solidFill>
                  </a:rPr>
                  <a:t>无线频段</a:t>
                </a:r>
                <a:endParaRPr lang="zh-CN" altLang="en-US" sz="675">
                  <a:solidFill>
                    <a:schemeClr val="bg1"/>
                  </a:solidFill>
                </a:endParaRPr>
              </a:p>
            </p:txBody>
          </p:sp>
        </p:grpSp>
        <p:grpSp>
          <p:nvGrpSpPr>
            <p:cNvPr id="145" name="组合 144"/>
            <p:cNvGrpSpPr/>
            <p:nvPr/>
          </p:nvGrpSpPr>
          <p:grpSpPr>
            <a:xfrm>
              <a:off x="13329" y="1350"/>
              <a:ext cx="8861" cy="675"/>
              <a:chOff x="13329" y="1244"/>
              <a:chExt cx="8861" cy="675"/>
            </a:xfrm>
          </p:grpSpPr>
          <p:cxnSp>
            <p:nvCxnSpPr>
              <p:cNvPr id="146" name="直接连接符 145"/>
              <p:cNvCxnSpPr/>
              <p:nvPr/>
            </p:nvCxnSpPr>
            <p:spPr>
              <a:xfrm>
                <a:off x="13329" y="1466"/>
                <a:ext cx="2122" cy="0"/>
              </a:xfrm>
              <a:prstGeom prst="line">
                <a:avLst/>
              </a:prstGeom>
              <a:ln w="25400" cap="flat" cmpd="sng" algn="ctr">
                <a:solidFill>
                  <a:schemeClr val="accent1">
                    <a:lumMod val="75000"/>
                  </a:schemeClr>
                </a:solidFill>
                <a:prstDash val="dash"/>
                <a:miter lim="800000"/>
              </a:ln>
            </p:spPr>
            <p:style>
              <a:lnRef idx="0">
                <a:schemeClr val="accent1"/>
              </a:lnRef>
              <a:fillRef idx="0">
                <a:srgbClr val="FFFFFF"/>
              </a:fillRef>
              <a:effectRef idx="0">
                <a:srgbClr val="FFFFFF"/>
              </a:effectRef>
              <a:fontRef idx="minor">
                <a:schemeClr val="tx1"/>
              </a:fontRef>
            </p:style>
          </p:cxnSp>
          <p:sp>
            <p:nvSpPr>
              <p:cNvPr id="147" name="文本框 146"/>
              <p:cNvSpPr txBox="1"/>
              <p:nvPr/>
            </p:nvSpPr>
            <p:spPr>
              <a:xfrm>
                <a:off x="15790" y="1244"/>
                <a:ext cx="6400" cy="675"/>
              </a:xfrm>
              <a:prstGeom prst="rect">
                <a:avLst/>
              </a:prstGeom>
              <a:noFill/>
            </p:spPr>
            <p:txBody>
              <a:bodyPr wrap="square" rtlCol="0">
                <a:spAutoFit/>
              </a:bodyPr>
              <a:p>
                <a:r>
                  <a:rPr lang="en-US" altLang="zh-CN" sz="675">
                    <a:solidFill>
                      <a:schemeClr val="bg1"/>
                    </a:solidFill>
                  </a:rPr>
                  <a:t>1.9G</a:t>
                </a:r>
                <a:r>
                  <a:rPr lang="zh-CN" altLang="en-US" sz="675">
                    <a:solidFill>
                      <a:schemeClr val="bg1"/>
                    </a:solidFill>
                  </a:rPr>
                  <a:t>无线频段</a:t>
                </a:r>
                <a:endParaRPr lang="zh-CN" altLang="en-US" sz="675">
                  <a:solidFill>
                    <a:schemeClr val="bg1"/>
                  </a:solidFill>
                </a:endParaRPr>
              </a:p>
            </p:txBody>
          </p:sp>
        </p:grpSp>
        <p:grpSp>
          <p:nvGrpSpPr>
            <p:cNvPr id="149" name="组合 148"/>
            <p:cNvGrpSpPr/>
            <p:nvPr/>
          </p:nvGrpSpPr>
          <p:grpSpPr>
            <a:xfrm>
              <a:off x="13329" y="2036"/>
              <a:ext cx="8741" cy="675"/>
              <a:chOff x="13449" y="2036"/>
              <a:chExt cx="8741" cy="675"/>
            </a:xfrm>
          </p:grpSpPr>
          <p:cxnSp>
            <p:nvCxnSpPr>
              <p:cNvPr id="150" name="直接连接符 149"/>
              <p:cNvCxnSpPr/>
              <p:nvPr/>
            </p:nvCxnSpPr>
            <p:spPr>
              <a:xfrm>
                <a:off x="13449" y="2326"/>
                <a:ext cx="2122" cy="0"/>
              </a:xfrm>
              <a:prstGeom prst="line">
                <a:avLst/>
              </a:prstGeom>
              <a:ln w="25400" cap="flat" cmpd="sng" algn="ctr">
                <a:solidFill>
                  <a:schemeClr val="accent6">
                    <a:lumMod val="75000"/>
                  </a:schemeClr>
                </a:solidFill>
                <a:prstDash val="solid"/>
                <a:miter lim="800000"/>
              </a:ln>
            </p:spPr>
            <p:style>
              <a:lnRef idx="0">
                <a:schemeClr val="accent1"/>
              </a:lnRef>
              <a:fillRef idx="0">
                <a:srgbClr val="FFFFFF"/>
              </a:fillRef>
              <a:effectRef idx="0">
                <a:srgbClr val="FFFFFF"/>
              </a:effectRef>
              <a:fontRef idx="minor">
                <a:schemeClr val="tx1"/>
              </a:fontRef>
            </p:style>
          </p:cxnSp>
          <p:sp>
            <p:nvSpPr>
              <p:cNvPr id="151" name="文本框 150"/>
              <p:cNvSpPr txBox="1"/>
              <p:nvPr/>
            </p:nvSpPr>
            <p:spPr>
              <a:xfrm>
                <a:off x="15790" y="2036"/>
                <a:ext cx="6400" cy="675"/>
              </a:xfrm>
              <a:prstGeom prst="rect">
                <a:avLst/>
              </a:prstGeom>
              <a:noFill/>
            </p:spPr>
            <p:txBody>
              <a:bodyPr wrap="square" rtlCol="0">
                <a:spAutoFit/>
              </a:bodyPr>
              <a:p>
                <a:r>
                  <a:rPr lang="en-US" altLang="zh-CN" sz="675">
                    <a:solidFill>
                      <a:schemeClr val="bg1"/>
                    </a:solidFill>
                  </a:rPr>
                  <a:t>HDMI/SDI</a:t>
                </a:r>
                <a:r>
                  <a:rPr lang="zh-CN" altLang="en-US" sz="675">
                    <a:solidFill>
                      <a:schemeClr val="bg1"/>
                    </a:solidFill>
                  </a:rPr>
                  <a:t>连接</a:t>
                </a:r>
                <a:endParaRPr lang="zh-CN" altLang="en-US" sz="675">
                  <a:solidFill>
                    <a:schemeClr val="bg1"/>
                  </a:solidFill>
                </a:endParaRPr>
              </a:p>
            </p:txBody>
          </p:sp>
        </p:grpSp>
      </p:grpSp>
    </p:spTree>
    <p:custDataLst>
      <p:tags r:id="rId35"/>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graphicFrame>
        <p:nvGraphicFramePr>
          <p:cNvPr id="2" name="对象 1">
            <a:hlinkClick r:id="" action="ppaction://ole?verb="/>
          </p:cNvPr>
          <p:cNvGraphicFramePr>
            <a:graphicFrameLocks noChangeAspect="1"/>
          </p:cNvGraphicFramePr>
          <p:nvPr/>
        </p:nvGraphicFramePr>
        <p:xfrm>
          <a:off x="8382000" y="4300220"/>
          <a:ext cx="762000" cy="762000"/>
        </p:xfrm>
        <a:graphic>
          <a:graphicData uri="http://schemas.openxmlformats.org/presentationml/2006/ole">
            <mc:AlternateContent xmlns:mc="http://schemas.openxmlformats.org/markup-compatibility/2006">
              <mc:Choice xmlns:v="urn:schemas-microsoft-com:vml" Requires="v">
                <p:oleObj spid="_x0000_s1026" name="" showAsIcon="1" r:id="rId1" imgW="1524000" imgH="1524000" progId="Excel.Sheet.12">
                  <p:embed/>
                </p:oleObj>
              </mc:Choice>
              <mc:Fallback>
                <p:oleObj name="" showAsIcon="1" r:id="rId1" imgW="1524000" imgH="1524000" progId="Excel.Sheet.12">
                  <p:embed/>
                  <p:pic>
                    <p:nvPicPr>
                      <p:cNvPr id="0" name="图片 1025"/>
                      <p:cNvPicPr/>
                      <p:nvPr/>
                    </p:nvPicPr>
                    <p:blipFill>
                      <a:blip r:embed="rId2"/>
                      <a:stretch>
                        <a:fillRect/>
                      </a:stretch>
                    </p:blipFill>
                    <p:spPr>
                      <a:xfrm>
                        <a:off x="8382000" y="4300220"/>
                        <a:ext cx="762000" cy="762000"/>
                      </a:xfrm>
                      <a:prstGeom prst="rect">
                        <a:avLst/>
                      </a:prstGeom>
                    </p:spPr>
                  </p:pic>
                </p:oleObj>
              </mc:Fallback>
            </mc:AlternateContent>
          </a:graphicData>
        </a:graphic>
      </p:graphicFrame>
      <p:graphicFrame>
        <p:nvGraphicFramePr>
          <p:cNvPr id="6" name="表格 5"/>
          <p:cNvGraphicFramePr/>
          <p:nvPr/>
        </p:nvGraphicFramePr>
        <p:xfrm>
          <a:off x="161925" y="120015"/>
          <a:ext cx="8082280" cy="5045075"/>
        </p:xfrm>
        <a:graphic>
          <a:graphicData uri="http://schemas.openxmlformats.org/drawingml/2006/table">
            <a:tbl>
              <a:tblPr/>
              <a:tblGrid>
                <a:gridCol w="454025"/>
                <a:gridCol w="690245"/>
                <a:gridCol w="1405255"/>
                <a:gridCol w="692150"/>
                <a:gridCol w="690245"/>
                <a:gridCol w="692785"/>
                <a:gridCol w="690880"/>
                <a:gridCol w="692150"/>
                <a:gridCol w="691515"/>
                <a:gridCol w="691515"/>
                <a:gridCol w="691515"/>
              </a:tblGrid>
              <a:tr h="378460">
                <a:tc gridSpan="2">
                  <a:txBody>
                    <a:bodyPr/>
                    <a:p>
                      <a:pPr algn="l" fontAlgn="t"/>
                      <a:r>
                        <a:rPr lang="en-US" altLang="zh-CN" sz="800" b="1" i="0">
                          <a:solidFill>
                            <a:schemeClr val="bg1"/>
                          </a:solidFill>
                          <a:latin typeface="等线"/>
                          <a:ea typeface="等线"/>
                        </a:rPr>
                        <a:t>Product Mode</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hMerge="1">
                  <a:tcPr>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tcPr>
                </a:tc>
                <a:tc>
                  <a:txBody>
                    <a:bodyPr/>
                    <a:p>
                      <a:pPr algn="l" fontAlgn="t"/>
                      <a:endParaRPr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Pyro 7</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Pyro 7 Ultra</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DJI Monitor</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small hd indie7</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accsoon m7 pro</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Accsoon 4k+shinobi7</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Accsoon 4K+PortkeysBM5Ⅳ</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1" i="0">
                          <a:solidFill>
                            <a:schemeClr val="bg1"/>
                          </a:solidFill>
                          <a:latin typeface="等线"/>
                          <a:ea typeface="等线"/>
                        </a:rPr>
                        <a:t>DJI SDR+shinobi7</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40665">
                <a:tc rowSpan="2">
                  <a:txBody>
                    <a:bodyPr/>
                    <a:p>
                      <a:pPr algn="l" fontAlgn="ctr"/>
                      <a:r>
                        <a:rPr lang="en-US" altLang="zh-CN" sz="800" b="1" i="0">
                          <a:solidFill>
                            <a:schemeClr val="bg1"/>
                          </a:solidFill>
                          <a:latin typeface="等线"/>
                          <a:ea typeface="等线"/>
                        </a:rPr>
                        <a:t>Wireless</a:t>
                      </a:r>
                      <a:endParaRPr lang="en-US" altLang="zh-CN" sz="800" b="1" i="0">
                        <a:solidFill>
                          <a:schemeClr val="bg1"/>
                        </a:solidFill>
                        <a:latin typeface="等线"/>
                        <a:ea typeface="等线"/>
                      </a:endParaRPr>
                    </a:p>
                  </a:txBody>
                  <a:tcPr marL="13017" marR="13017" marT="13017" marB="0" anchor="ctr"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a:noFill/>
                    </a:lnB>
                    <a:noFill/>
                  </a:tcPr>
                </a:tc>
                <a:tc rowSpan="2">
                  <a:txBody>
                    <a:bodyPr/>
                    <a:p>
                      <a:pPr algn="l" fontAlgn="ctr"/>
                      <a:r>
                        <a:rPr lang="en-US" altLang="zh-CN" sz="800" b="1" i="0">
                          <a:solidFill>
                            <a:schemeClr val="bg1"/>
                          </a:solidFill>
                          <a:latin typeface="等线"/>
                          <a:ea typeface="等线"/>
                        </a:rPr>
                        <a:t>Wireless performance</a:t>
                      </a:r>
                      <a:endParaRPr lang="en-US" altLang="zh-CN" sz="800" b="1" i="0">
                        <a:solidFill>
                          <a:schemeClr val="bg1"/>
                        </a:solidFill>
                        <a:latin typeface="等线"/>
                        <a:ea typeface="等线"/>
                      </a:endParaRPr>
                    </a:p>
                  </a:txBody>
                  <a:tcPr marL="13017" marR="13017" marT="13017" marB="0" anchor="ctr"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a:noFill/>
                    </a:lnB>
                    <a:noFill/>
                  </a:tcPr>
                </a:tc>
                <a:tc>
                  <a:txBody>
                    <a:bodyPr/>
                    <a:p>
                      <a:pPr algn="l" fontAlgn="t"/>
                      <a:r>
                        <a:rPr lang="en-US" altLang="zh-CN" sz="800" b="1" i="0">
                          <a:solidFill>
                            <a:schemeClr val="bg1"/>
                          </a:solidFill>
                          <a:latin typeface="等线"/>
                          <a:ea typeface="等线"/>
                        </a:rPr>
                        <a:t>DFS Frequency point</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ctr"/>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ctr"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r>
                        <a:rPr lang="zh-CN" altLang="en-US" sz="800" b="0" i="0">
                          <a:solidFill>
                            <a:schemeClr val="bg1"/>
                          </a:solidFill>
                          <a:latin typeface="等线"/>
                          <a:ea typeface="等线"/>
                        </a:rPr>
                        <a:t>（</a:t>
                      </a:r>
                      <a:r>
                        <a:rPr lang="en-US" altLang="zh-CN" sz="800" b="0" i="0">
                          <a:solidFill>
                            <a:schemeClr val="bg1"/>
                          </a:solidFill>
                          <a:latin typeface="等线"/>
                          <a:ea typeface="等线"/>
                        </a:rPr>
                        <a:t>illegal use</a:t>
                      </a:r>
                      <a:r>
                        <a:rPr lang="zh-CN" altLang="en-US" sz="800" b="0" i="0">
                          <a:solidFill>
                            <a:schemeClr val="bg1"/>
                          </a:solidFill>
                          <a:latin typeface="等线"/>
                          <a:ea typeface="等线"/>
                        </a:rPr>
                        <a:t>）</a:t>
                      </a:r>
                      <a:endParaRPr lang="zh-CN" altLang="en-US"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1506220">
                <a:tc vMerge="1">
                  <a:tcPr>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tcPr>
                </a:tc>
                <a:tc vMerge="1">
                  <a:tcPr>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tcPr>
                </a:tc>
                <a:tc>
                  <a:txBody>
                    <a:bodyPr/>
                    <a:p>
                      <a:pPr algn="l" fontAlgn="t"/>
                      <a:r>
                        <a:rPr lang="en-US" altLang="zh-CN" sz="800" b="1" i="0">
                          <a:solidFill>
                            <a:schemeClr val="bg1"/>
                          </a:solidFill>
                          <a:latin typeface="等线"/>
                          <a:ea typeface="等线"/>
                        </a:rPr>
                        <a:t>Transmission format</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HDMI</a:t>
                      </a:r>
                      <a:r>
                        <a:rPr lang="zh-CN" altLang="en-US" sz="800" b="0" i="0">
                          <a:solidFill>
                            <a:schemeClr val="bg1"/>
                          </a:solidFill>
                          <a:latin typeface="等线"/>
                          <a:ea typeface="等线"/>
                        </a:rPr>
                        <a:t>：</a:t>
                      </a:r>
                      <a:r>
                        <a:rPr lang="en-US" altLang="zh-CN" sz="800" b="0" i="0">
                          <a:solidFill>
                            <a:schemeClr val="bg1"/>
                          </a:solidFill>
                          <a:latin typeface="等线"/>
                          <a:ea typeface="等线"/>
                        </a:rPr>
                        <a:t>3840*2160p30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SDI</a:t>
                      </a:r>
                      <a:r>
                        <a:rPr lang="zh-CN" altLang="en-US" sz="800" b="0" i="0">
                          <a:solidFill>
                            <a:schemeClr val="bg1"/>
                          </a:solidFill>
                          <a:latin typeface="等线"/>
                          <a:ea typeface="等线"/>
                        </a:rPr>
                        <a:t>：</a:t>
                      </a:r>
                      <a:r>
                        <a:rPr lang="en-US" altLang="zh-CN" sz="800" b="0" i="0">
                          <a:solidFill>
                            <a:schemeClr val="bg1"/>
                          </a:solidFill>
                          <a:latin typeface="等线"/>
                          <a:ea typeface="等线"/>
                        </a:rPr>
                        <a:t>1080p60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HDMI</a:t>
                      </a:r>
                      <a:r>
                        <a:rPr lang="zh-CN" altLang="en-US" sz="800" b="0" i="0">
                          <a:solidFill>
                            <a:schemeClr val="bg1"/>
                          </a:solidFill>
                          <a:latin typeface="等线"/>
                          <a:ea typeface="等线"/>
                        </a:rPr>
                        <a:t>：</a:t>
                      </a:r>
                      <a:r>
                        <a:rPr lang="en-US" altLang="zh-CN" sz="800" b="0" i="0">
                          <a:solidFill>
                            <a:schemeClr val="bg1"/>
                          </a:solidFill>
                          <a:latin typeface="等线"/>
                          <a:ea typeface="等线"/>
                        </a:rPr>
                        <a:t>3840*2160p60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SDI</a:t>
                      </a:r>
                      <a:r>
                        <a:rPr lang="zh-CN" altLang="en-US" sz="800" b="0" i="0">
                          <a:solidFill>
                            <a:schemeClr val="bg1"/>
                          </a:solidFill>
                          <a:latin typeface="等线"/>
                          <a:ea typeface="等线"/>
                        </a:rPr>
                        <a:t>：</a:t>
                      </a:r>
                      <a:r>
                        <a:rPr lang="en-US" altLang="zh-CN" sz="800" b="0" i="0">
                          <a:solidFill>
                            <a:schemeClr val="bg1"/>
                          </a:solidFill>
                          <a:latin typeface="等线"/>
                          <a:ea typeface="等线"/>
                        </a:rPr>
                        <a:t>1080p60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Supports converting i format to p format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HDMI</a:t>
                      </a:r>
                      <a:r>
                        <a:rPr lang="zh-CN" altLang="en-US" sz="800" b="0" i="0">
                          <a:solidFill>
                            <a:schemeClr val="bg1"/>
                          </a:solidFill>
                          <a:latin typeface="等线"/>
                          <a:ea typeface="等线"/>
                        </a:rPr>
                        <a:t>：</a:t>
                      </a:r>
                      <a:r>
                        <a:rPr lang="en-US" altLang="zh-CN" sz="800" b="0" i="0">
                          <a:solidFill>
                            <a:schemeClr val="bg1"/>
                          </a:solidFill>
                          <a:latin typeface="等线"/>
                          <a:ea typeface="等线"/>
                        </a:rPr>
                        <a:t>1080p60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SDI</a:t>
                      </a:r>
                      <a:r>
                        <a:rPr lang="zh-CN" altLang="en-US" sz="800" b="0" i="0">
                          <a:solidFill>
                            <a:schemeClr val="bg1"/>
                          </a:solidFill>
                          <a:latin typeface="等线"/>
                          <a:ea typeface="等线"/>
                        </a:rPr>
                        <a:t>：</a:t>
                      </a:r>
                      <a:r>
                        <a:rPr lang="en-US" altLang="zh-CN" sz="800" b="0" i="0">
                          <a:solidFill>
                            <a:schemeClr val="bg1"/>
                          </a:solidFill>
                          <a:latin typeface="等线"/>
                          <a:ea typeface="等线"/>
                        </a:rPr>
                        <a:t>1080p60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ctr"/>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ctr"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宋体"/>
                          <a:ea typeface="宋体"/>
                        </a:rPr>
                        <a:t>HDMI</a:t>
                      </a:r>
                      <a:r>
                        <a:rPr lang="zh-CN" altLang="en-US" sz="800" b="0" i="0">
                          <a:solidFill>
                            <a:schemeClr val="bg1"/>
                          </a:solidFill>
                          <a:latin typeface="宋体"/>
                          <a:ea typeface="宋体"/>
                        </a:rPr>
                        <a:t>：</a:t>
                      </a:r>
                      <a:r>
                        <a:rPr lang="en-US" altLang="zh-CN" sz="800" b="0" i="0">
                          <a:solidFill>
                            <a:schemeClr val="bg1"/>
                          </a:solidFill>
                          <a:latin typeface="宋体"/>
                          <a:ea typeface="宋体"/>
                        </a:rPr>
                        <a:t>3840*2160p60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宋体"/>
                          <a:ea typeface="宋体"/>
                        </a:rPr>
                        <a:t>SDI</a:t>
                      </a:r>
                      <a:r>
                        <a:rPr lang="zh-CN" altLang="en-US" sz="800" b="0" i="0">
                          <a:solidFill>
                            <a:schemeClr val="bg1"/>
                          </a:solidFill>
                          <a:latin typeface="宋体"/>
                          <a:ea typeface="宋体"/>
                        </a:rPr>
                        <a:t>：</a:t>
                      </a:r>
                      <a:r>
                        <a:rPr lang="en-US" altLang="zh-CN" sz="800" b="0" i="0">
                          <a:solidFill>
                            <a:schemeClr val="bg1"/>
                          </a:solidFill>
                          <a:latin typeface="宋体"/>
                          <a:ea typeface="宋体"/>
                        </a:rPr>
                        <a:t>1080p60</a:t>
                      </a:r>
                      <a:br>
                        <a:rPr lang="en-US" altLang="zh-CN" sz="800" b="0" i="0">
                          <a:solidFill>
                            <a:schemeClr val="bg1"/>
                          </a:solidFill>
                          <a:latin typeface="等线"/>
                          <a:ea typeface="等线"/>
                        </a:rPr>
                      </a:br>
                      <a:r>
                        <a:rPr lang="en-US" altLang="zh-CN" sz="800" b="1" i="0">
                          <a:solidFill>
                            <a:schemeClr val="bg1"/>
                          </a:solidFill>
                          <a:latin typeface="宋体"/>
                          <a:ea typeface="宋体"/>
                        </a:rPr>
                        <a:t>Supports converting i format to p format</a:t>
                      </a:r>
                      <a:endParaRPr lang="en-US" altLang="zh-CN" sz="800" b="1" i="0">
                        <a:solidFill>
                          <a:schemeClr val="bg1"/>
                        </a:solidFill>
                        <a:latin typeface="宋体"/>
                        <a:ea typeface="宋体"/>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HDMI</a:t>
                      </a:r>
                      <a:r>
                        <a:rPr lang="zh-CN" altLang="en-US" sz="800" b="0" i="0">
                          <a:solidFill>
                            <a:schemeClr val="bg1"/>
                          </a:solidFill>
                          <a:latin typeface="等线"/>
                          <a:ea typeface="等线"/>
                        </a:rPr>
                        <a:t>：</a:t>
                      </a:r>
                      <a:r>
                        <a:rPr lang="en-US" altLang="zh-CN" sz="800" b="0" i="0">
                          <a:solidFill>
                            <a:schemeClr val="bg1"/>
                          </a:solidFill>
                          <a:latin typeface="等线"/>
                          <a:ea typeface="等线"/>
                        </a:rPr>
                        <a:t>3840*2160p60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SDI</a:t>
                      </a:r>
                      <a:r>
                        <a:rPr lang="zh-CN" altLang="en-US" sz="800" b="0" i="0">
                          <a:solidFill>
                            <a:schemeClr val="bg1"/>
                          </a:solidFill>
                          <a:latin typeface="等线"/>
                          <a:ea typeface="等线"/>
                        </a:rPr>
                        <a:t>：</a:t>
                      </a:r>
                      <a:r>
                        <a:rPr lang="en-US" altLang="zh-CN" sz="800" b="0" i="0">
                          <a:solidFill>
                            <a:schemeClr val="bg1"/>
                          </a:solidFill>
                          <a:latin typeface="等线"/>
                          <a:ea typeface="等线"/>
                        </a:rPr>
                        <a:t>1920*1080</a:t>
                      </a:r>
                      <a:br>
                        <a:rPr lang="en-US" altLang="zh-CN" sz="800" b="0" i="0">
                          <a:solidFill>
                            <a:schemeClr val="bg1"/>
                          </a:solidFill>
                          <a:latin typeface="等线"/>
                          <a:ea typeface="等线"/>
                        </a:rPr>
                      </a:br>
                      <a:r>
                        <a:rPr lang="en-US" altLang="zh-CN" sz="800" b="0" i="0">
                          <a:solidFill>
                            <a:schemeClr val="bg1"/>
                          </a:solidFill>
                          <a:latin typeface="等线"/>
                          <a:ea typeface="等线"/>
                        </a:rPr>
                        <a:t>Supports converting i format to p format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HDMI</a:t>
                      </a:r>
                      <a:r>
                        <a:rPr lang="zh-CN" altLang="en-US" sz="800" b="0" i="0">
                          <a:solidFill>
                            <a:schemeClr val="bg1"/>
                          </a:solidFill>
                          <a:latin typeface="等线"/>
                          <a:ea typeface="等线"/>
                        </a:rPr>
                        <a:t>：</a:t>
                      </a:r>
                      <a:r>
                        <a:rPr lang="en-US" altLang="zh-CN" sz="800" b="0" i="0">
                          <a:solidFill>
                            <a:schemeClr val="bg1"/>
                          </a:solidFill>
                          <a:latin typeface="等线"/>
                          <a:ea typeface="等线"/>
                        </a:rPr>
                        <a:t>3840*2160p60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SDI</a:t>
                      </a:r>
                      <a:r>
                        <a:rPr lang="zh-CN" altLang="en-US" sz="800" b="0" i="0">
                          <a:solidFill>
                            <a:schemeClr val="bg1"/>
                          </a:solidFill>
                          <a:latin typeface="等线"/>
                          <a:ea typeface="等线"/>
                        </a:rPr>
                        <a:t>：</a:t>
                      </a:r>
                      <a:r>
                        <a:rPr lang="en-US" altLang="zh-CN" sz="800" b="0" i="0">
                          <a:solidFill>
                            <a:schemeClr val="bg1"/>
                          </a:solidFill>
                          <a:latin typeface="等线"/>
                          <a:ea typeface="等线"/>
                        </a:rPr>
                        <a:t>1920*1080</a:t>
                      </a:r>
                      <a:br>
                        <a:rPr lang="en-US" altLang="zh-CN" sz="800" b="0" i="0">
                          <a:solidFill>
                            <a:schemeClr val="bg1"/>
                          </a:solidFill>
                          <a:latin typeface="等线"/>
                          <a:ea typeface="等线"/>
                        </a:rPr>
                      </a:br>
                      <a:r>
                        <a:rPr lang="en-US" altLang="zh-CN" sz="800" b="0" i="0">
                          <a:solidFill>
                            <a:schemeClr val="bg1"/>
                          </a:solidFill>
                          <a:latin typeface="等线"/>
                          <a:ea typeface="等线"/>
                        </a:rPr>
                        <a:t>Supports converting i format to p format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1080P60</a:t>
                      </a:r>
                      <a:br>
                        <a:rPr lang="en-US" altLang="zh-CN" sz="800" b="0" i="0">
                          <a:solidFill>
                            <a:schemeClr val="bg1"/>
                          </a:solidFill>
                          <a:latin typeface="等线"/>
                          <a:ea typeface="等线"/>
                        </a:rPr>
                      </a:br>
                      <a:br>
                        <a:rPr lang="en-US" altLang="zh-CN" sz="800" b="0" i="0">
                          <a:solidFill>
                            <a:schemeClr val="bg1"/>
                          </a:solidFill>
                          <a:latin typeface="等线"/>
                          <a:ea typeface="等线"/>
                        </a:rPr>
                      </a:br>
                      <a:r>
                        <a:rPr lang="en-US" altLang="zh-CN" sz="800" b="0" i="0">
                          <a:solidFill>
                            <a:schemeClr val="bg1"/>
                          </a:solidFill>
                          <a:latin typeface="等线"/>
                          <a:ea typeface="等线"/>
                        </a:rPr>
                        <a:t>Doesnt support converting i format to p format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378460">
                <a:tc rowSpan="2">
                  <a:txBody>
                    <a:bodyPr/>
                    <a:p>
                      <a:pPr algn="l" fontAlgn="ctr"/>
                      <a:r>
                        <a:rPr lang="en-US" altLang="zh-CN" sz="800" b="1" i="0">
                          <a:solidFill>
                            <a:schemeClr val="bg1"/>
                          </a:solidFill>
                          <a:latin typeface="等线"/>
                          <a:ea typeface="等线"/>
                        </a:rPr>
                        <a:t>Wireless function</a:t>
                      </a:r>
                      <a:endParaRPr lang="en-US" altLang="zh-CN" sz="800" b="1" i="0">
                        <a:solidFill>
                          <a:schemeClr val="bg1"/>
                        </a:solidFill>
                        <a:latin typeface="等线"/>
                        <a:ea typeface="等线"/>
                      </a:endParaRPr>
                    </a:p>
                  </a:txBody>
                  <a:tcPr marL="13017" marR="13017" marT="13017" marB="0" anchor="ctr" anchorCtr="0">
                    <a:lnL>
                      <a:noFill/>
                    </a:lnL>
                    <a:lnR w="6350" cap="flat" cmpd="sng">
                      <a:solidFill>
                        <a:srgbClr val="937264"/>
                      </a:solidFill>
                      <a:prstDash val="solid"/>
                      <a:headEnd type="none" w="med" len="med"/>
                      <a:tailEnd type="none" w="med" len="med"/>
                    </a:lnR>
                    <a:lnT>
                      <a:noFill/>
                    </a:lnT>
                    <a:lnB>
                      <a:noFill/>
                    </a:lnB>
                    <a:noFill/>
                  </a:tcPr>
                </a:tc>
                <a:tc rowSpan="2">
                  <a:txBody>
                    <a:bodyPr/>
                    <a:p>
                      <a:pPr algn="l" fontAlgn="ctr"/>
                      <a:r>
                        <a:rPr lang="en-US" altLang="zh-CN" sz="800" b="1" i="0">
                          <a:solidFill>
                            <a:schemeClr val="bg1"/>
                          </a:solidFill>
                          <a:latin typeface="等线"/>
                          <a:ea typeface="等线"/>
                        </a:rPr>
                        <a:t>System Functions</a:t>
                      </a:r>
                      <a:endParaRPr lang="en-US" altLang="zh-CN" sz="800" b="1" i="0">
                        <a:solidFill>
                          <a:schemeClr val="bg1"/>
                        </a:solidFill>
                        <a:latin typeface="等线"/>
                        <a:ea typeface="等线"/>
                      </a:endParaRPr>
                    </a:p>
                  </a:txBody>
                  <a:tcPr marL="13017" marR="13017" marT="13017" marB="0" anchor="ctr"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a:noFill/>
                    </a:lnT>
                    <a:lnB>
                      <a:noFill/>
                    </a:lnB>
                    <a:noFill/>
                  </a:tcPr>
                </a:tc>
                <a:tc>
                  <a:txBody>
                    <a:bodyPr/>
                    <a:p>
                      <a:pPr algn="l" fontAlgn="t"/>
                      <a:r>
                        <a:rPr lang="en-US" altLang="zh-CN" sz="800" b="1" i="0">
                          <a:solidFill>
                            <a:schemeClr val="bg1"/>
                          </a:solidFill>
                          <a:latin typeface="等线"/>
                          <a:ea typeface="等线"/>
                        </a:rPr>
                        <a:t>Metadata transmission</a:t>
                      </a:r>
                      <a:br>
                        <a:rPr lang="en-US" altLang="zh-CN" sz="800" b="1" i="0">
                          <a:solidFill>
                            <a:schemeClr val="bg1"/>
                          </a:solidFill>
                          <a:latin typeface="等线"/>
                          <a:ea typeface="等线"/>
                        </a:rPr>
                      </a:br>
                      <a:br>
                        <a:rPr lang="en-US" altLang="zh-CN" sz="800" b="1" i="0">
                          <a:solidFill>
                            <a:schemeClr val="bg1"/>
                          </a:solidFill>
                          <a:latin typeface="等线"/>
                          <a:ea typeface="等线"/>
                        </a:rPr>
                      </a:br>
                      <a:r>
                        <a:rPr lang="en-US" altLang="zh-CN" sz="800" b="1" i="0">
                          <a:solidFill>
                            <a:schemeClr val="bg1"/>
                          </a:solidFill>
                          <a:latin typeface="等线"/>
                          <a:ea typeface="等线"/>
                        </a:rPr>
                        <a:t>(Matching the monitor)</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X</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X</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X</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30505">
                <a:tc vMerge="1">
                  <a:tcPr>
                    <a:lnL>
                      <a:noFill/>
                    </a:lnL>
                    <a:lnR w="6350" cap="flat" cmpd="sng">
                      <a:solidFill>
                        <a:srgbClr val="937264"/>
                      </a:solidFill>
                      <a:prstDash val="solid"/>
                      <a:headEnd type="none" w="med" len="med"/>
                      <a:tailEnd type="none" w="med" len="med"/>
                    </a:lnR>
                    <a:lnB>
                      <a:noFill/>
                    </a:lnB>
                  </a:tcPr>
                </a:tc>
                <a:tc vMerge="1">
                  <a:tcPr>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B>
                      <a:noFill/>
                    </a:lnB>
                  </a:tcPr>
                </a:tc>
                <a:tc>
                  <a:txBody>
                    <a:bodyPr/>
                    <a:p>
                      <a:pPr algn="l" fontAlgn="t"/>
                      <a:r>
                        <a:rPr lang="en-US" altLang="zh-CN" sz="800" b="1" i="0">
                          <a:solidFill>
                            <a:schemeClr val="bg1"/>
                          </a:solidFill>
                          <a:latin typeface="等线"/>
                          <a:ea typeface="等线"/>
                        </a:rPr>
                        <a:t>Trigger to start recording</a:t>
                      </a:r>
                      <a:endParaRPr lang="en-US" altLang="zh-CN" sz="800" b="1"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40665">
                <a:tc rowSpan="8">
                  <a:txBody>
                    <a:bodyPr/>
                    <a:p>
                      <a:pPr algn="l" fontAlgn="ctr"/>
                      <a:r>
                        <a:rPr lang="en-US" altLang="zh-CN" sz="800" b="1" i="0">
                          <a:solidFill>
                            <a:schemeClr val="bg1"/>
                          </a:solidFill>
                          <a:latin typeface="等线"/>
                          <a:ea typeface="等线"/>
                        </a:rPr>
                        <a:t>Monitor performance indicators</a:t>
                      </a:r>
                      <a:endParaRPr lang="en-US" altLang="zh-CN" sz="800" b="1" i="0">
                        <a:solidFill>
                          <a:schemeClr val="bg1"/>
                        </a:solidFill>
                        <a:latin typeface="等线"/>
                        <a:ea typeface="等线"/>
                      </a:endParaRPr>
                    </a:p>
                  </a:txBody>
                  <a:tcPr marL="13017" marR="13017" marT="13017" marB="0" anchor="ctr" anchorCtr="0">
                    <a:lnL>
                      <a:noFill/>
                    </a:lnL>
                    <a:lnR w="6350" cap="flat" cmpd="sng">
                      <a:solidFill>
                        <a:srgbClr val="979A9B"/>
                      </a:solidFill>
                      <a:prstDash val="solid"/>
                      <a:headEnd type="none" w="med" len="med"/>
                      <a:tailEnd type="none" w="med" len="med"/>
                    </a:lnR>
                    <a:lnT>
                      <a:noFill/>
                    </a:lnT>
                    <a:lnB>
                      <a:noFill/>
                    </a:lnB>
                    <a:noFill/>
                  </a:tcPr>
                </a:tc>
                <a:tc rowSpan="8">
                  <a:txBody>
                    <a:bodyPr/>
                    <a:p>
                      <a:pPr algn="l" fontAlgn="ctr"/>
                      <a:r>
                        <a:rPr lang="en-US" altLang="zh-CN" sz="800" b="1" i="0">
                          <a:solidFill>
                            <a:schemeClr val="bg1"/>
                          </a:solidFill>
                          <a:latin typeface="等线"/>
                          <a:ea typeface="等线"/>
                        </a:rPr>
                        <a:t>Display specifications</a:t>
                      </a:r>
                      <a:endParaRPr lang="en-US" altLang="zh-CN" sz="800" b="1" i="0">
                        <a:solidFill>
                          <a:schemeClr val="bg1"/>
                        </a:solidFill>
                        <a:latin typeface="等线"/>
                        <a:ea typeface="等线"/>
                      </a:endParaRPr>
                    </a:p>
                  </a:txBody>
                  <a:tcPr marL="13017" marR="13017" marT="13017" marB="0" anchor="ctr" anchorCtr="0">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lnT>
                      <a:noFill/>
                    </a:lnT>
                    <a:lnB>
                      <a:noFill/>
                    </a:lnB>
                    <a:noFill/>
                  </a:tcPr>
                </a:tc>
                <a:tc>
                  <a:txBody>
                    <a:bodyPr/>
                    <a:p>
                      <a:pPr algn="l" fontAlgn="t"/>
                      <a:r>
                        <a:rPr lang="en-US" altLang="zh-CN" sz="800" b="1" i="0">
                          <a:solidFill>
                            <a:schemeClr val="bg1"/>
                          </a:solidFill>
                          <a:latin typeface="等线"/>
                          <a:ea typeface="等线"/>
                        </a:rPr>
                        <a:t>Screen Brightness (Nominal)</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1500nit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1500nit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1500nit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1000nit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7/800nit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Peak 2200 nits</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2000nit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Peak 2200 nits</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56540">
                <a:tc vMerge="1">
                  <a:tcPr>
                    <a:lnL>
                      <a:noFill/>
                    </a:lnL>
                    <a:lnR w="6350" cap="flat" cmpd="sng">
                      <a:solidFill>
                        <a:srgbClr val="979A9B"/>
                      </a:solidFill>
                      <a:prstDash val="solid"/>
                      <a:headEnd type="none" w="med" len="med"/>
                      <a:tailEnd type="none" w="med" len="med"/>
                    </a:lnR>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tcPr>
                </a:tc>
                <a:tc>
                  <a:txBody>
                    <a:bodyPr/>
                    <a:p>
                      <a:pPr algn="l" fontAlgn="t"/>
                      <a:r>
                        <a:rPr lang="en-US" altLang="zh-CN" sz="800" b="1" i="0">
                          <a:solidFill>
                            <a:schemeClr val="bg1"/>
                          </a:solidFill>
                          <a:latin typeface="等线"/>
                          <a:ea typeface="等线"/>
                        </a:rPr>
                        <a:t>Screen Resolution</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1920*1080(1200)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1920*1080(1200)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1920*1200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1920*1200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1920*1080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1920*1200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1920*1080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1920*1200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40665">
                <a:tc vMerge="1">
                  <a:tcPr>
                    <a:lnL>
                      <a:noFill/>
                    </a:lnL>
                    <a:lnR w="6350" cap="flat" cmpd="sng">
                      <a:solidFill>
                        <a:srgbClr val="979A9B"/>
                      </a:solidFill>
                      <a:prstDash val="solid"/>
                      <a:headEnd type="none" w="med" len="med"/>
                      <a:tailEnd type="none" w="med" len="med"/>
                    </a:lnR>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tcPr>
                </a:tc>
                <a:tc>
                  <a:txBody>
                    <a:bodyPr/>
                    <a:p>
                      <a:pPr algn="l" fontAlgn="t"/>
                      <a:r>
                        <a:rPr lang="en-US" altLang="zh-CN" sz="800" b="1" i="0">
                          <a:solidFill>
                            <a:schemeClr val="bg1"/>
                          </a:solidFill>
                          <a:latin typeface="等线"/>
                          <a:ea typeface="等线"/>
                        </a:rPr>
                        <a:t>Screen Contrast Ratio (Nominal)</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1000</a:t>
                      </a:r>
                      <a:r>
                        <a:rPr lang="zh-CN" altLang="en-US" sz="800" b="0" i="0">
                          <a:solidFill>
                            <a:schemeClr val="bg1"/>
                          </a:solidFill>
                          <a:latin typeface="等线"/>
                          <a:ea typeface="等线"/>
                        </a:rPr>
                        <a:t>：</a:t>
                      </a:r>
                      <a:r>
                        <a:rPr lang="en-US" altLang="zh-CN" sz="800" b="0" i="0">
                          <a:solidFill>
                            <a:schemeClr val="bg1"/>
                          </a:solidFill>
                          <a:latin typeface="等线"/>
                          <a:ea typeface="等线"/>
                        </a:rPr>
                        <a:t>1</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56540">
                <a:tc vMerge="1">
                  <a:tcPr>
                    <a:lnL>
                      <a:noFill/>
                    </a:lnL>
                    <a:lnR w="6350" cap="flat" cmpd="sng">
                      <a:solidFill>
                        <a:srgbClr val="979A9B"/>
                      </a:solidFill>
                      <a:prstDash val="solid"/>
                      <a:headEnd type="none" w="med" len="med"/>
                      <a:tailEnd type="none" w="med" len="med"/>
                    </a:lnR>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tcPr>
                </a:tc>
                <a:tc>
                  <a:txBody>
                    <a:bodyPr/>
                    <a:p>
                      <a:pPr algn="l" fontAlgn="t"/>
                      <a:r>
                        <a:rPr lang="en-US" altLang="zh-CN" sz="800" b="1" i="0">
                          <a:solidFill>
                            <a:schemeClr val="bg1"/>
                          </a:solidFill>
                          <a:latin typeface="等线"/>
                          <a:ea typeface="等线"/>
                        </a:rPr>
                        <a:t>QD - Quantum Dot Transparent Film</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r>
              <a:tr h="256540">
                <a:tc vMerge="1">
                  <a:tcPr>
                    <a:lnL>
                      <a:noFill/>
                    </a:lnL>
                    <a:lnR w="6350" cap="flat" cmpd="sng">
                      <a:solidFill>
                        <a:srgbClr val="979A9B"/>
                      </a:solidFill>
                      <a:prstDash val="solid"/>
                      <a:headEnd type="none" w="med" len="med"/>
                      <a:tailEnd type="none" w="med" len="med"/>
                    </a:lnR>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tcPr>
                </a:tc>
                <a:tc>
                  <a:txBody>
                    <a:bodyPr/>
                    <a:p>
                      <a:pPr algn="l" fontAlgn="t"/>
                      <a:r>
                        <a:rPr lang="en-US" altLang="zh-CN" sz="800" b="1" i="0">
                          <a:solidFill>
                            <a:schemeClr val="bg1"/>
                          </a:solidFill>
                          <a:latin typeface="等线"/>
                          <a:ea typeface="等线"/>
                        </a:rPr>
                        <a:t>HDR Display</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Software simulation</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Software simulation</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684530">
                <a:tc vMerge="1">
                  <a:tcPr>
                    <a:lnL>
                      <a:noFill/>
                    </a:lnL>
                    <a:lnR w="6350" cap="flat" cmpd="sng">
                      <a:solidFill>
                        <a:srgbClr val="979A9B"/>
                      </a:solidFill>
                      <a:prstDash val="solid"/>
                      <a:headEnd type="none" w="med" len="med"/>
                      <a:tailEnd type="none" w="med" len="med"/>
                    </a:lnR>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tcPr>
                </a:tc>
                <a:tc>
                  <a:txBody>
                    <a:bodyPr/>
                    <a:p>
                      <a:pPr algn="l" fontAlgn="t"/>
                      <a:r>
                        <a:rPr lang="en-US" altLang="zh-CN" sz="800" b="1" i="0">
                          <a:solidFill>
                            <a:schemeClr val="bg1"/>
                          </a:solidFill>
                          <a:latin typeface="等线"/>
                          <a:ea typeface="等线"/>
                        </a:rPr>
                        <a:t>Screen Color Gamut</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rec709--99%</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rec709--99%</a:t>
                      </a:r>
                      <a:br>
                        <a:rPr lang="en-US" altLang="zh-CN" sz="800" b="0" i="0">
                          <a:solidFill>
                            <a:schemeClr val="bg1"/>
                          </a:solidFill>
                          <a:latin typeface="等线"/>
                          <a:ea typeface="等线"/>
                        </a:rPr>
                      </a:br>
                      <a:r>
                        <a:rPr lang="en-US" altLang="zh-CN" sz="800" b="0" i="0">
                          <a:solidFill>
                            <a:schemeClr val="bg1"/>
                          </a:solidFill>
                          <a:latin typeface="等线"/>
                          <a:ea typeface="等线"/>
                        </a:rPr>
                        <a:t>dci p3--95%</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Rec.709</a:t>
                      </a:r>
                      <a:r>
                        <a:rPr lang="zh-CN" altLang="en-US" sz="800" b="0" i="0">
                          <a:solidFill>
                            <a:schemeClr val="bg1"/>
                          </a:solidFill>
                          <a:latin typeface="等线"/>
                          <a:ea typeface="等线"/>
                        </a:rPr>
                        <a:t>：</a:t>
                      </a:r>
                      <a:r>
                        <a:rPr lang="en-US" altLang="zh-CN" sz="800" b="0" i="0">
                          <a:solidFill>
                            <a:schemeClr val="bg1"/>
                          </a:solidFill>
                          <a:latin typeface="等线"/>
                          <a:ea typeface="等线"/>
                        </a:rPr>
                        <a:t>≈98–100%</a:t>
                      </a:r>
                      <a:br>
                        <a:rPr lang="en-US" altLang="zh-CN" sz="800" b="0" i="0">
                          <a:solidFill>
                            <a:schemeClr val="bg1"/>
                          </a:solidFill>
                          <a:latin typeface="等线"/>
                          <a:ea typeface="等线"/>
                        </a:rPr>
                      </a:br>
                      <a:r>
                        <a:rPr lang="en-US" altLang="zh-CN" sz="800" b="0" i="0">
                          <a:solidFill>
                            <a:schemeClr val="bg1"/>
                          </a:solidFill>
                          <a:latin typeface="等线"/>
                          <a:ea typeface="等线"/>
                        </a:rPr>
                        <a:t>DCI‑P3</a:t>
                      </a:r>
                      <a:r>
                        <a:rPr lang="zh-CN" altLang="en-US" sz="800" b="0" i="0">
                          <a:solidFill>
                            <a:schemeClr val="bg1"/>
                          </a:solidFill>
                          <a:latin typeface="等线"/>
                          <a:ea typeface="等线"/>
                        </a:rPr>
                        <a:t>：</a:t>
                      </a:r>
                      <a:r>
                        <a:rPr lang="en-US" altLang="zh-CN" sz="800" b="0" i="0">
                          <a:solidFill>
                            <a:schemeClr val="bg1"/>
                          </a:solidFill>
                          <a:latin typeface="等线"/>
                          <a:ea typeface="等线"/>
                        </a:rPr>
                        <a:t>≈85–90%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rec709--99%</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rec709--99%</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around rec709--99</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rec709--98~100%</a:t>
                      </a:r>
                      <a:br>
                        <a:rPr lang="en-US" altLang="zh-CN" sz="800" b="0" i="0">
                          <a:solidFill>
                            <a:schemeClr val="bg1"/>
                          </a:solidFill>
                          <a:latin typeface="等线"/>
                          <a:ea typeface="等线"/>
                        </a:rPr>
                      </a:br>
                      <a:r>
                        <a:rPr lang="en-US" altLang="zh-CN" sz="800" b="0" i="0">
                          <a:solidFill>
                            <a:schemeClr val="bg1"/>
                          </a:solidFill>
                          <a:latin typeface="等线"/>
                          <a:ea typeface="等线"/>
                        </a:rPr>
                        <a:t>dci-p3--85%</a:t>
                      </a:r>
                      <a:br>
                        <a:rPr lang="en-US" altLang="zh-CN" sz="800" b="0" i="0">
                          <a:solidFill>
                            <a:schemeClr val="bg1"/>
                          </a:solidFill>
                          <a:latin typeface="等线"/>
                          <a:ea typeface="等线"/>
                        </a:rPr>
                      </a:br>
                      <a:r>
                        <a:rPr lang="en-US" altLang="zh-CN" sz="800" b="0" i="0">
                          <a:solidFill>
                            <a:schemeClr val="bg1"/>
                          </a:solidFill>
                          <a:latin typeface="等线"/>
                          <a:ea typeface="等线"/>
                        </a:rPr>
                        <a:t>dci-d65--85%</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around rec709--99</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134620">
                <a:tc vMerge="1">
                  <a:tcPr>
                    <a:lnL>
                      <a:noFill/>
                    </a:lnL>
                    <a:lnR w="6350" cap="flat" cmpd="sng">
                      <a:solidFill>
                        <a:srgbClr val="979A9B"/>
                      </a:solidFill>
                      <a:prstDash val="solid"/>
                      <a:headEnd type="none" w="med" len="med"/>
                      <a:tailEnd type="none" w="med" len="med"/>
                    </a:lnR>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tcPr>
                </a:tc>
                <a:tc>
                  <a:txBody>
                    <a:bodyPr/>
                    <a:p>
                      <a:pPr algn="l" fontAlgn="t"/>
                      <a:r>
                        <a:rPr lang="en-US" altLang="zh-CN" sz="800" b="1" i="0">
                          <a:solidFill>
                            <a:schemeClr val="bg1"/>
                          </a:solidFill>
                          <a:latin typeface="等线"/>
                          <a:ea typeface="等线"/>
                        </a:rPr>
                        <a:t>△E</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≤1.5</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solidFill>
                      <a:schemeClr val="accent6">
                        <a:lumMod val="75000"/>
                      </a:schemeClr>
                    </a:solidFill>
                  </a:tcPr>
                </a:tc>
                <a:tc>
                  <a:txBody>
                    <a:bodyPr/>
                    <a:p>
                      <a:pPr algn="l" fontAlgn="t"/>
                      <a:r>
                        <a:rPr lang="en-US" altLang="zh-CN" sz="800" b="0" i="0">
                          <a:solidFill>
                            <a:schemeClr val="bg1"/>
                          </a:solidFill>
                          <a:latin typeface="等线"/>
                          <a:ea typeface="等线"/>
                        </a:rPr>
                        <a:t>About 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≤2</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r h="240665">
                <a:tc vMerge="1">
                  <a:tcPr>
                    <a:lnL>
                      <a:noFill/>
                    </a:lnL>
                    <a:lnR w="6350" cap="flat" cmpd="sng">
                      <a:solidFill>
                        <a:srgbClr val="979A9B"/>
                      </a:solidFill>
                      <a:prstDash val="solid"/>
                      <a:headEnd type="none" w="med" len="med"/>
                      <a:tailEnd type="none" w="med" len="med"/>
                    </a:lnR>
                    <a:lnB>
                      <a:noFill/>
                    </a:lnB>
                  </a:tcPr>
                </a:tc>
                <a:tc vMerge="1">
                  <a:tcPr>
                    <a:lnL w="6350" cap="flat" cmpd="sng">
                      <a:solidFill>
                        <a:srgbClr val="979A9B"/>
                      </a:solidFill>
                      <a:prstDash val="solid"/>
                      <a:headEnd type="none" w="med" len="med"/>
                      <a:tailEnd type="none" w="med" len="med"/>
                    </a:lnL>
                    <a:lnR w="6350" cap="flat" cmpd="sng">
                      <a:solidFill>
                        <a:srgbClr val="979A9B"/>
                      </a:solidFill>
                      <a:prstDash val="solid"/>
                      <a:headEnd type="none" w="med" len="med"/>
                      <a:tailEnd type="none" w="med" len="med"/>
                    </a:lnR>
                    <a:lnB>
                      <a:noFill/>
                    </a:lnB>
                  </a:tcPr>
                </a:tc>
                <a:tc>
                  <a:txBody>
                    <a:bodyPr/>
                    <a:p>
                      <a:pPr algn="l" fontAlgn="t"/>
                      <a:r>
                        <a:rPr lang="en-US" altLang="zh-CN" sz="800" b="1" i="0">
                          <a:solidFill>
                            <a:schemeClr val="bg1"/>
                          </a:solidFill>
                          <a:latin typeface="等线"/>
                          <a:ea typeface="等线"/>
                        </a:rPr>
                        <a:t>Maximum Input Resolution</a:t>
                      </a:r>
                      <a:endParaRPr lang="en-US" altLang="zh-CN" sz="800" b="1" i="0">
                        <a:solidFill>
                          <a:schemeClr val="bg1"/>
                        </a:solidFill>
                        <a:latin typeface="等线"/>
                        <a:ea typeface="等线"/>
                      </a:endParaRPr>
                    </a:p>
                  </a:txBody>
                  <a:tcPr marL="13017" marR="13017" marT="13017" marB="0" anchor="t" anchorCtr="0">
                    <a:lnL w="6350" cap="flat" cmpd="sng">
                      <a:solidFill>
                        <a:srgbClr val="979A9B"/>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3840*2160p30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3840*2160p60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3840*2160p30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3840*2160p60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3840*2160p60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3840*2160p60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c>
                  <a:txBody>
                    <a:bodyPr/>
                    <a:p>
                      <a:pPr algn="l" fontAlgn="t"/>
                      <a:r>
                        <a:rPr lang="en-US" altLang="zh-CN" sz="800" b="0" i="0">
                          <a:solidFill>
                            <a:schemeClr val="bg1"/>
                          </a:solidFill>
                          <a:latin typeface="等线"/>
                          <a:ea typeface="等线"/>
                        </a:rPr>
                        <a:t>1920*1080p60</a:t>
                      </a:r>
                      <a:endParaRPr lang="en-US" altLang="zh-CN" sz="800" b="0" i="0">
                        <a:solidFill>
                          <a:schemeClr val="bg1"/>
                        </a:solidFill>
                        <a:latin typeface="等线"/>
                        <a:ea typeface="等线"/>
                      </a:endParaRPr>
                    </a:p>
                  </a:txBody>
                  <a:tcPr marL="13017" marR="13017" marT="13017" marB="0" anchor="t" anchorCtr="0">
                    <a:lnL w="6350" cap="flat" cmpd="sng">
                      <a:solidFill>
                        <a:srgbClr val="937264"/>
                      </a:solidFill>
                      <a:prstDash val="solid"/>
                      <a:headEnd type="none" w="med" len="med"/>
                      <a:tailEnd type="none" w="med" len="med"/>
                    </a:lnL>
                    <a:lnR w="6350" cap="flat" cmpd="sng">
                      <a:solidFill>
                        <a:srgbClr val="937264"/>
                      </a:solidFill>
                      <a:prstDash val="solid"/>
                      <a:headEnd type="none" w="med" len="med"/>
                      <a:tailEnd type="none" w="med" len="med"/>
                    </a:lnR>
                    <a:lnT w="6350" cap="flat" cmpd="sng">
                      <a:solidFill>
                        <a:srgbClr val="937264"/>
                      </a:solidFill>
                      <a:prstDash val="solid"/>
                      <a:headEnd type="none" w="med" len="med"/>
                      <a:tailEnd type="none" w="med" len="med"/>
                    </a:lnT>
                    <a:lnB w="6350" cap="flat" cmpd="sng">
                      <a:solidFill>
                        <a:srgbClr val="937264"/>
                      </a:solidFill>
                      <a:prstDash val="solid"/>
                      <a:headEnd type="none" w="med" len="med"/>
                      <a:tailEnd type="none" w="med" len="med"/>
                    </a:lnB>
                    <a:no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sp>
        <p:nvSpPr>
          <p:cNvPr id="4" name="文本框 3"/>
          <p:cNvSpPr txBox="1"/>
          <p:nvPr/>
        </p:nvSpPr>
        <p:spPr>
          <a:xfrm>
            <a:off x="1302385" y="2110740"/>
            <a:ext cx="7020560" cy="922020"/>
          </a:xfrm>
          <a:prstGeom prst="rect">
            <a:avLst/>
          </a:prstGeom>
          <a:noFill/>
        </p:spPr>
        <p:txBody>
          <a:bodyPr wrap="square" rtlCol="0">
            <a:spAutoFit/>
          </a:bodyPr>
          <a:p>
            <a:r>
              <a:rPr lang="en-US" altLang="zh-CN" sz="5400">
                <a:solidFill>
                  <a:schemeClr val="bg1"/>
                </a:solidFill>
              </a:rPr>
              <a:t>Thanks for watching</a:t>
            </a:r>
            <a:endParaRPr lang="en-US" altLang="zh-CN" sz="54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OVERVIEW</a:t>
            </a:r>
            <a:endParaRPr lang="en-US" sz="1100" dirty="0"/>
          </a:p>
        </p:txBody>
      </p:sp>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Product Interfaces &amp; Design</a:t>
            </a:r>
            <a:endParaRPr lang="en-US" sz="3200" dirty="0"/>
          </a:p>
        </p:txBody>
      </p:sp>
      <p:sp>
        <p:nvSpPr>
          <p:cNvPr id="4" name="Shape 2"/>
          <p:cNvSpPr/>
          <p:nvPr/>
        </p:nvSpPr>
        <p:spPr>
          <a:xfrm>
            <a:off x="548640" y="1463040"/>
            <a:ext cx="2560320" cy="3017520"/>
          </a:xfrm>
          <a:prstGeom prst="rect">
            <a:avLst/>
          </a:prstGeom>
          <a:solidFill>
            <a:srgbClr val="161B22"/>
          </a:solidFill>
          <a:ln w="6350">
            <a:solidFill>
              <a:srgbClr val="1A1D24"/>
            </a:solidFill>
            <a:prstDash val="solid"/>
          </a:ln>
        </p:spPr>
      </p:sp>
      <p:sp>
        <p:nvSpPr>
          <p:cNvPr id="5" name="Text 3"/>
          <p:cNvSpPr/>
          <p:nvPr/>
        </p:nvSpPr>
        <p:spPr>
          <a:xfrm>
            <a:off x="685800" y="1554480"/>
            <a:ext cx="2286000" cy="27432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Inputs</a:t>
            </a:r>
            <a:endParaRPr lang="en-US" sz="1300" dirty="0"/>
          </a:p>
        </p:txBody>
      </p:sp>
      <p:sp>
        <p:nvSpPr>
          <p:cNvPr id="6" name="Text 4"/>
          <p:cNvSpPr/>
          <p:nvPr/>
        </p:nvSpPr>
        <p:spPr>
          <a:xfrm>
            <a:off x="685800" y="192024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HDMI IN</a:t>
            </a:r>
            <a:endParaRPr lang="en-US" sz="1000" dirty="0"/>
          </a:p>
        </p:txBody>
      </p:sp>
      <p:sp>
        <p:nvSpPr>
          <p:cNvPr id="7" name="Text 5"/>
          <p:cNvSpPr/>
          <p:nvPr/>
        </p:nvSpPr>
        <p:spPr>
          <a:xfrm>
            <a:off x="685800" y="210312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HDMI 2.0, up to 4K60</a:t>
            </a:r>
            <a:endParaRPr lang="en-US" sz="1100" dirty="0"/>
          </a:p>
        </p:txBody>
      </p:sp>
      <p:sp>
        <p:nvSpPr>
          <p:cNvPr id="8" name="Text 6"/>
          <p:cNvSpPr/>
          <p:nvPr/>
        </p:nvSpPr>
        <p:spPr>
          <a:xfrm>
            <a:off x="685800" y="233172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SDI IN</a:t>
            </a:r>
            <a:endParaRPr lang="en-US" sz="1000" dirty="0"/>
          </a:p>
        </p:txBody>
      </p:sp>
      <p:sp>
        <p:nvSpPr>
          <p:cNvPr id="9" name="Text 7"/>
          <p:cNvSpPr/>
          <p:nvPr/>
        </p:nvSpPr>
        <p:spPr>
          <a:xfrm>
            <a:off x="685800" y="251460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3G-SDI, up to 1080P60</a:t>
            </a:r>
            <a:endParaRPr lang="en-US" sz="1100" dirty="0"/>
          </a:p>
        </p:txBody>
      </p:sp>
      <p:sp>
        <p:nvSpPr>
          <p:cNvPr id="10" name="Text 8"/>
          <p:cNvSpPr/>
          <p:nvPr/>
        </p:nvSpPr>
        <p:spPr>
          <a:xfrm>
            <a:off x="685800" y="274320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DC IN</a:t>
            </a:r>
            <a:endParaRPr lang="en-US" sz="1000" dirty="0"/>
          </a:p>
        </p:txBody>
      </p:sp>
      <p:sp>
        <p:nvSpPr>
          <p:cNvPr id="11" name="Text 9"/>
          <p:cNvSpPr/>
          <p:nvPr/>
        </p:nvSpPr>
        <p:spPr>
          <a:xfrm>
            <a:off x="685800" y="292608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10–28V power input</a:t>
            </a:r>
            <a:endParaRPr lang="en-US" sz="1100" dirty="0"/>
          </a:p>
        </p:txBody>
      </p:sp>
      <p:sp>
        <p:nvSpPr>
          <p:cNvPr id="12" name="Shape 10"/>
          <p:cNvSpPr/>
          <p:nvPr/>
        </p:nvSpPr>
        <p:spPr>
          <a:xfrm>
            <a:off x="3291840" y="1463040"/>
            <a:ext cx="2560320" cy="3017520"/>
          </a:xfrm>
          <a:prstGeom prst="rect">
            <a:avLst/>
          </a:prstGeom>
          <a:solidFill>
            <a:srgbClr val="161B22"/>
          </a:solidFill>
          <a:ln w="6350">
            <a:solidFill>
              <a:srgbClr val="1A1D24"/>
            </a:solidFill>
            <a:prstDash val="solid"/>
          </a:ln>
        </p:spPr>
      </p:sp>
      <p:sp>
        <p:nvSpPr>
          <p:cNvPr id="13" name="Text 11"/>
          <p:cNvSpPr/>
          <p:nvPr/>
        </p:nvSpPr>
        <p:spPr>
          <a:xfrm>
            <a:off x="3429000" y="1554480"/>
            <a:ext cx="2286000" cy="27432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Outputs</a:t>
            </a:r>
            <a:endParaRPr lang="en-US" sz="1300" dirty="0"/>
          </a:p>
        </p:txBody>
      </p:sp>
      <p:sp>
        <p:nvSpPr>
          <p:cNvPr id="14" name="Text 12"/>
          <p:cNvSpPr/>
          <p:nvPr/>
        </p:nvSpPr>
        <p:spPr>
          <a:xfrm>
            <a:off x="3429000" y="192024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HDMI OUT/LOOP</a:t>
            </a:r>
            <a:endParaRPr lang="en-US" sz="1000" dirty="0"/>
          </a:p>
        </p:txBody>
      </p:sp>
      <p:sp>
        <p:nvSpPr>
          <p:cNvPr id="15" name="Text 13"/>
          <p:cNvSpPr/>
          <p:nvPr/>
        </p:nvSpPr>
        <p:spPr>
          <a:xfrm>
            <a:off x="3429000" y="210312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Up to 4K60</a:t>
            </a:r>
            <a:endParaRPr lang="en-US" sz="1100" dirty="0"/>
          </a:p>
        </p:txBody>
      </p:sp>
      <p:sp>
        <p:nvSpPr>
          <p:cNvPr id="16" name="Text 14"/>
          <p:cNvSpPr/>
          <p:nvPr/>
        </p:nvSpPr>
        <p:spPr>
          <a:xfrm>
            <a:off x="3429000" y="233172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SDI OUT/LOOP</a:t>
            </a:r>
            <a:endParaRPr lang="en-US" sz="1000" dirty="0"/>
          </a:p>
        </p:txBody>
      </p:sp>
      <p:sp>
        <p:nvSpPr>
          <p:cNvPr id="17" name="Text 15"/>
          <p:cNvSpPr/>
          <p:nvPr/>
        </p:nvSpPr>
        <p:spPr>
          <a:xfrm>
            <a:off x="3429000" y="251460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Up to 1080P60</a:t>
            </a:r>
            <a:endParaRPr lang="en-US" sz="1100" dirty="0"/>
          </a:p>
        </p:txBody>
      </p:sp>
      <p:sp>
        <p:nvSpPr>
          <p:cNvPr id="18" name="Text 16"/>
          <p:cNvSpPr/>
          <p:nvPr/>
        </p:nvSpPr>
        <p:spPr>
          <a:xfrm>
            <a:off x="3429000" y="274320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Audio</a:t>
            </a:r>
            <a:endParaRPr lang="en-US" sz="1000" dirty="0"/>
          </a:p>
        </p:txBody>
      </p:sp>
      <p:sp>
        <p:nvSpPr>
          <p:cNvPr id="19" name="Text 17"/>
          <p:cNvSpPr/>
          <p:nvPr/>
        </p:nvSpPr>
        <p:spPr>
          <a:xfrm>
            <a:off x="3429000" y="292608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3.5mm headphone jack</a:t>
            </a:r>
            <a:endParaRPr lang="en-US" sz="1100" dirty="0"/>
          </a:p>
        </p:txBody>
      </p:sp>
      <p:sp>
        <p:nvSpPr>
          <p:cNvPr id="20" name="Shape 18"/>
          <p:cNvSpPr/>
          <p:nvPr/>
        </p:nvSpPr>
        <p:spPr>
          <a:xfrm>
            <a:off x="6035040" y="1463040"/>
            <a:ext cx="2560320" cy="3017520"/>
          </a:xfrm>
          <a:prstGeom prst="rect">
            <a:avLst/>
          </a:prstGeom>
          <a:solidFill>
            <a:srgbClr val="161B22"/>
          </a:solidFill>
          <a:ln w="6350">
            <a:solidFill>
              <a:srgbClr val="1A1D24"/>
            </a:solidFill>
            <a:prstDash val="solid"/>
          </a:ln>
        </p:spPr>
      </p:sp>
      <p:sp>
        <p:nvSpPr>
          <p:cNvPr id="21" name="Text 19"/>
          <p:cNvSpPr/>
          <p:nvPr/>
        </p:nvSpPr>
        <p:spPr>
          <a:xfrm>
            <a:off x="6172200" y="1554480"/>
            <a:ext cx="2286000" cy="27432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Other</a:t>
            </a:r>
            <a:endParaRPr lang="en-US" sz="1300" dirty="0"/>
          </a:p>
        </p:txBody>
      </p:sp>
      <p:sp>
        <p:nvSpPr>
          <p:cNvPr id="22" name="Text 20"/>
          <p:cNvSpPr/>
          <p:nvPr/>
        </p:nvSpPr>
        <p:spPr>
          <a:xfrm>
            <a:off x="6172200" y="192024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Display</a:t>
            </a:r>
            <a:endParaRPr lang="en-US" sz="1000" dirty="0"/>
          </a:p>
        </p:txBody>
      </p:sp>
      <p:sp>
        <p:nvSpPr>
          <p:cNvPr id="23" name="Text 21"/>
          <p:cNvSpPr/>
          <p:nvPr/>
        </p:nvSpPr>
        <p:spPr>
          <a:xfrm>
            <a:off x="6172200" y="210312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7.02" touch, 1920×1200</a:t>
            </a:r>
            <a:endParaRPr lang="en-US" sz="1100" dirty="0"/>
          </a:p>
        </p:txBody>
      </p:sp>
      <p:sp>
        <p:nvSpPr>
          <p:cNvPr id="24" name="Text 22"/>
          <p:cNvSpPr/>
          <p:nvPr/>
        </p:nvSpPr>
        <p:spPr>
          <a:xfrm>
            <a:off x="6172200" y="233172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Antenna</a:t>
            </a:r>
            <a:endParaRPr lang="en-US" sz="1000" dirty="0"/>
          </a:p>
        </p:txBody>
      </p:sp>
      <p:sp>
        <p:nvSpPr>
          <p:cNvPr id="25" name="Text 23"/>
          <p:cNvSpPr/>
          <p:nvPr/>
        </p:nvSpPr>
        <p:spPr>
          <a:xfrm>
            <a:off x="6172200" y="251460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4× SMA quick-release</a:t>
            </a:r>
            <a:endParaRPr lang="en-US" sz="1100" dirty="0"/>
          </a:p>
        </p:txBody>
      </p:sp>
      <p:sp>
        <p:nvSpPr>
          <p:cNvPr id="26" name="Text 24"/>
          <p:cNvSpPr/>
          <p:nvPr/>
        </p:nvSpPr>
        <p:spPr>
          <a:xfrm>
            <a:off x="6172200" y="274320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Battery</a:t>
            </a:r>
            <a:endParaRPr lang="en-US" sz="1000" dirty="0"/>
          </a:p>
        </p:txBody>
      </p:sp>
      <p:sp>
        <p:nvSpPr>
          <p:cNvPr id="27" name="Text 25"/>
          <p:cNvSpPr/>
          <p:nvPr/>
        </p:nvSpPr>
        <p:spPr>
          <a:xfrm>
            <a:off x="6172200" y="292608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V-mount plate</a:t>
            </a:r>
            <a:endParaRPr lang="en-US" sz="1100" dirty="0"/>
          </a:p>
        </p:txBody>
      </p:sp>
      <p:sp>
        <p:nvSpPr>
          <p:cNvPr id="28" name="Text 26"/>
          <p:cNvSpPr/>
          <p:nvPr/>
        </p:nvSpPr>
        <p:spPr>
          <a:xfrm>
            <a:off x="6172200" y="315468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SD Card</a:t>
            </a:r>
            <a:endParaRPr lang="en-US" sz="1000" dirty="0"/>
          </a:p>
        </p:txBody>
      </p:sp>
      <p:sp>
        <p:nvSpPr>
          <p:cNvPr id="29" name="Text 27"/>
          <p:cNvSpPr/>
          <p:nvPr/>
        </p:nvSpPr>
        <p:spPr>
          <a:xfrm>
            <a:off x="6172200" y="333756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Up to 2TB</a:t>
            </a:r>
            <a:endParaRPr lang="en-US" sz="1100" dirty="0"/>
          </a:p>
        </p:txBody>
      </p:sp>
      <p:sp>
        <p:nvSpPr>
          <p:cNvPr id="30" name="Text 28"/>
          <p:cNvSpPr/>
          <p:nvPr/>
        </p:nvSpPr>
        <p:spPr>
          <a:xfrm>
            <a:off x="6172200" y="3566160"/>
            <a:ext cx="2286000" cy="182880"/>
          </a:xfrm>
          <a:prstGeom prst="rect">
            <a:avLst/>
          </a:prstGeom>
          <a:noFill/>
        </p:spPr>
        <p:txBody>
          <a:bodyPr wrap="square" lIns="0" tIns="0" rIns="0" bIns="0" rtlCol="0" anchor="ctr"/>
          <a:lstStyle/>
          <a:p>
            <a:pPr marL="0" indent="0">
              <a:buNone/>
            </a:pPr>
            <a:r>
              <a:rPr lang="en-US" sz="1000" dirty="0">
                <a:solidFill>
                  <a:srgbClr val="8B949E"/>
                </a:solidFill>
                <a:latin typeface="Calibri" pitchFamily="34" charset="0"/>
                <a:ea typeface="Calibri" pitchFamily="34" charset="-122"/>
                <a:cs typeface="Calibri" pitchFamily="34" charset="-120"/>
              </a:rPr>
              <a:t>USB</a:t>
            </a:r>
            <a:endParaRPr lang="en-US" sz="1000" dirty="0"/>
          </a:p>
        </p:txBody>
      </p:sp>
      <p:sp>
        <p:nvSpPr>
          <p:cNvPr id="31" name="Text 29"/>
          <p:cNvSpPr/>
          <p:nvPr/>
        </p:nvSpPr>
        <p:spPr>
          <a:xfrm>
            <a:off x="6172200" y="3749040"/>
            <a:ext cx="2286000" cy="182880"/>
          </a:xfrm>
          <a:prstGeom prst="rect">
            <a:avLst/>
          </a:prstGeom>
          <a:noFill/>
        </p:spPr>
        <p:txBody>
          <a:bodyPr wrap="square" lIns="0" tIns="0" rIns="0" bIns="0" rtlCol="0" anchor="ctr"/>
          <a:lstStyle/>
          <a:p>
            <a:pPr marL="0" indent="0">
              <a:buNone/>
            </a:pPr>
            <a:r>
              <a:rPr lang="en-US" sz="1100" b="1" dirty="0">
                <a:solidFill>
                  <a:srgbClr val="E6EDF3"/>
                </a:solidFill>
                <a:latin typeface="Calibri" pitchFamily="34" charset="0"/>
                <a:ea typeface="Calibri" pitchFamily="34" charset="-122"/>
                <a:cs typeface="Calibri" pitchFamily="34" charset="-120"/>
              </a:rPr>
              <a:t>Type-C (OTG)</a:t>
            </a:r>
            <a:endParaRPr lang="en-US" sz="1100" dirty="0"/>
          </a:p>
        </p:txBody>
      </p:sp>
      <p:sp>
        <p:nvSpPr>
          <p:cNvPr id="32" name="Shape 30"/>
          <p:cNvSpPr/>
          <p:nvPr/>
        </p:nvSpPr>
        <p:spPr>
          <a:xfrm>
            <a:off x="0" y="5074920"/>
            <a:ext cx="9144000" cy="36576"/>
          </a:xfrm>
          <a:prstGeom prst="rect">
            <a:avLst/>
          </a:prstGeom>
          <a:solidFill>
            <a:srgbClr val="58A6FF"/>
          </a:solid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pic>
        <p:nvPicPr>
          <p:cNvPr id="10" name="图片 9" descr="9805六视图"/>
          <p:cNvPicPr>
            <a:picLocks noChangeAspect="1"/>
          </p:cNvPicPr>
          <p:nvPr/>
        </p:nvPicPr>
        <p:blipFill>
          <a:blip r:embed="rId1">
            <a:clrChange>
              <a:clrFrom>
                <a:srgbClr val="FFFFFF">
                  <a:alpha val="100000"/>
                </a:srgbClr>
              </a:clrFrom>
              <a:clrTo>
                <a:srgbClr val="FFFFFF">
                  <a:alpha val="100000"/>
                  <a:alpha val="0"/>
                </a:srgbClr>
              </a:clrTo>
            </a:clrChange>
          </a:blip>
          <a:srcRect l="61208" t="28472" r="7537" b="27228"/>
          <a:stretch>
            <a:fillRect/>
          </a:stretch>
        </p:blipFill>
        <p:spPr>
          <a:xfrm>
            <a:off x="300514" y="903605"/>
            <a:ext cx="4196239" cy="3337084"/>
          </a:xfrm>
          <a:prstGeom prst="rect">
            <a:avLst/>
          </a:prstGeom>
        </p:spPr>
      </p:pic>
      <p:grpSp>
        <p:nvGrpSpPr>
          <p:cNvPr id="26" name="组合 25"/>
          <p:cNvGrpSpPr/>
          <p:nvPr>
            <p:custDataLst>
              <p:tags r:id="rId2"/>
            </p:custDataLst>
          </p:nvPr>
        </p:nvGrpSpPr>
        <p:grpSpPr>
          <a:xfrm>
            <a:off x="4734560" y="457200"/>
            <a:ext cx="3840480" cy="2103120"/>
            <a:chOff x="864" y="3600"/>
            <a:chExt cx="6048" cy="3312"/>
          </a:xfrm>
        </p:grpSpPr>
        <p:sp>
          <p:nvSpPr>
            <p:cNvPr id="5" name="Shape 3"/>
            <p:cNvSpPr/>
            <p:nvPr/>
          </p:nvSpPr>
          <p:spPr>
            <a:xfrm>
              <a:off x="864" y="3600"/>
              <a:ext cx="6048" cy="3312"/>
            </a:xfrm>
            <a:prstGeom prst="rect">
              <a:avLst/>
            </a:prstGeom>
            <a:solidFill>
              <a:srgbClr val="161B22"/>
            </a:solidFill>
            <a:ln w="6350">
              <a:solidFill>
                <a:srgbClr val="1A1D24"/>
              </a:solidFill>
              <a:prstDash val="solid"/>
            </a:ln>
          </p:spPr>
        </p:sp>
        <p:sp>
          <p:nvSpPr>
            <p:cNvPr id="6" name="Text 4"/>
            <p:cNvSpPr/>
            <p:nvPr/>
          </p:nvSpPr>
          <p:spPr>
            <a:xfrm>
              <a:off x="1296" y="3744"/>
              <a:ext cx="5040" cy="432"/>
            </a:xfrm>
            <a:prstGeom prst="rect">
              <a:avLst/>
            </a:prstGeom>
            <a:noFill/>
          </p:spPr>
          <p:txBody>
            <a:bodyPr wrap="square" lIns="0" tIns="0" rIns="0" bIns="0" rtlCol="0" anchor="ctr"/>
            <a:lstStyle/>
            <a:p>
              <a:pPr marL="0" indent="0">
                <a:buNone/>
              </a:pPr>
              <a:r>
                <a:rPr lang="en-US" sz="1400" b="1" dirty="0">
                  <a:solidFill>
                    <a:srgbClr val="58A6FF"/>
                  </a:solidFill>
                  <a:latin typeface="Calibri" pitchFamily="34" charset="0"/>
                  <a:ea typeface="Calibri" pitchFamily="34" charset="-122"/>
                  <a:cs typeface="Calibri" pitchFamily="34" charset="-120"/>
                </a:rPr>
                <a:t>HDMI</a:t>
              </a:r>
              <a:endParaRPr lang="en-US" sz="1400" dirty="0"/>
            </a:p>
          </p:txBody>
        </p:sp>
        <p:sp>
          <p:nvSpPr>
            <p:cNvPr id="7" name="Text 5"/>
            <p:cNvSpPr/>
            <p:nvPr>
              <p:custDataLst>
                <p:tags r:id="rId3"/>
              </p:custDataLst>
            </p:nvPr>
          </p:nvSpPr>
          <p:spPr>
            <a:xfrm>
              <a:off x="1296" y="4320"/>
              <a:ext cx="2160" cy="36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Input</a:t>
              </a:r>
              <a:endParaRPr lang="en-US" sz="1100" dirty="0"/>
            </a:p>
          </p:txBody>
        </p:sp>
        <p:sp>
          <p:nvSpPr>
            <p:cNvPr id="8" name="Text 6"/>
            <p:cNvSpPr/>
            <p:nvPr>
              <p:custDataLst>
                <p:tags r:id="rId4"/>
              </p:custDataLst>
            </p:nvPr>
          </p:nvSpPr>
          <p:spPr>
            <a:xfrm>
              <a:off x="3168" y="4320"/>
              <a:ext cx="3312" cy="360"/>
            </a:xfrm>
            <a:prstGeom prst="rect">
              <a:avLst/>
            </a:prstGeom>
            <a:noFill/>
          </p:spPr>
          <p:txBody>
            <a:bodyPr wrap="square" lIns="0" tIns="0" rIns="0" bIns="0" rtlCol="0" anchor="ctr"/>
            <a:lstStyle/>
            <a:p>
              <a:pPr marL="0" indent="0">
                <a:buNone/>
              </a:pPr>
              <a:r>
                <a:rPr lang="en-US" sz="1200" b="1" dirty="0">
                  <a:solidFill>
                    <a:srgbClr val="E6EDF3"/>
                  </a:solidFill>
                  <a:latin typeface="Calibri" pitchFamily="34" charset="0"/>
                  <a:ea typeface="Calibri" pitchFamily="34" charset="-122"/>
                  <a:cs typeface="Calibri" pitchFamily="34" charset="-120"/>
                </a:rPr>
                <a:t>HDMI 2.0, up to 4K60</a:t>
              </a:r>
              <a:endParaRPr lang="en-US" sz="1200" dirty="0"/>
            </a:p>
          </p:txBody>
        </p:sp>
        <p:sp>
          <p:nvSpPr>
            <p:cNvPr id="9" name="Shape 7"/>
            <p:cNvSpPr/>
            <p:nvPr>
              <p:custDataLst>
                <p:tags r:id="rId5"/>
              </p:custDataLst>
            </p:nvPr>
          </p:nvSpPr>
          <p:spPr>
            <a:xfrm>
              <a:off x="1296" y="4867"/>
              <a:ext cx="5184" cy="14"/>
            </a:xfrm>
            <a:prstGeom prst="rect">
              <a:avLst/>
            </a:prstGeom>
            <a:solidFill>
              <a:srgbClr val="1A1D24"/>
            </a:solidFill>
          </p:spPr>
        </p:sp>
        <p:sp>
          <p:nvSpPr>
            <p:cNvPr id="4" name="Text 8"/>
            <p:cNvSpPr/>
            <p:nvPr>
              <p:custDataLst>
                <p:tags r:id="rId6"/>
              </p:custDataLst>
            </p:nvPr>
          </p:nvSpPr>
          <p:spPr>
            <a:xfrm>
              <a:off x="1296" y="5040"/>
              <a:ext cx="2160" cy="36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LOOP-OUT</a:t>
              </a:r>
              <a:endParaRPr lang="en-US" sz="1100" dirty="0"/>
            </a:p>
          </p:txBody>
        </p:sp>
        <p:sp>
          <p:nvSpPr>
            <p:cNvPr id="11" name="Text 9"/>
            <p:cNvSpPr/>
            <p:nvPr>
              <p:custDataLst>
                <p:tags r:id="rId7"/>
              </p:custDataLst>
            </p:nvPr>
          </p:nvSpPr>
          <p:spPr>
            <a:xfrm>
              <a:off x="3168" y="5040"/>
              <a:ext cx="3312" cy="360"/>
            </a:xfrm>
            <a:prstGeom prst="rect">
              <a:avLst/>
            </a:prstGeom>
            <a:noFill/>
          </p:spPr>
          <p:txBody>
            <a:bodyPr wrap="square" lIns="0" tIns="0" rIns="0" bIns="0" rtlCol="0" anchor="ctr"/>
            <a:lstStyle/>
            <a:p>
              <a:pPr marL="0" indent="0">
                <a:buNone/>
              </a:pPr>
              <a:r>
                <a:rPr lang="en-US" sz="1200" b="1" dirty="0">
                  <a:solidFill>
                    <a:srgbClr val="E6EDF3"/>
                  </a:solidFill>
                  <a:latin typeface="Calibri" pitchFamily="34" charset="0"/>
                  <a:ea typeface="Calibri" pitchFamily="34" charset="-122"/>
                  <a:cs typeface="Calibri" pitchFamily="34" charset="-120"/>
                </a:rPr>
                <a:t>HDMI 2.0, up to 4K60</a:t>
              </a:r>
              <a:endParaRPr lang="en-US" sz="1200" dirty="0"/>
            </a:p>
          </p:txBody>
        </p:sp>
        <p:sp>
          <p:nvSpPr>
            <p:cNvPr id="12" name="Shape 10"/>
            <p:cNvSpPr/>
            <p:nvPr>
              <p:custDataLst>
                <p:tags r:id="rId8"/>
              </p:custDataLst>
            </p:nvPr>
          </p:nvSpPr>
          <p:spPr>
            <a:xfrm>
              <a:off x="1296" y="5587"/>
              <a:ext cx="5184" cy="14"/>
            </a:xfrm>
            <a:prstGeom prst="rect">
              <a:avLst/>
            </a:prstGeom>
            <a:solidFill>
              <a:srgbClr val="1A1D24"/>
            </a:solidFill>
          </p:spPr>
        </p:sp>
        <p:sp>
          <p:nvSpPr>
            <p:cNvPr id="13" name="Text 11"/>
            <p:cNvSpPr/>
            <p:nvPr>
              <p:custDataLst>
                <p:tags r:id="rId9"/>
              </p:custDataLst>
            </p:nvPr>
          </p:nvSpPr>
          <p:spPr>
            <a:xfrm>
              <a:off x="1296" y="5760"/>
              <a:ext cx="2160" cy="36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Output (RX)</a:t>
              </a:r>
              <a:endParaRPr lang="en-US" sz="1100" dirty="0"/>
            </a:p>
          </p:txBody>
        </p:sp>
        <p:sp>
          <p:nvSpPr>
            <p:cNvPr id="14" name="Text 12"/>
            <p:cNvSpPr/>
            <p:nvPr>
              <p:custDataLst>
                <p:tags r:id="rId10"/>
              </p:custDataLst>
            </p:nvPr>
          </p:nvSpPr>
          <p:spPr>
            <a:xfrm>
              <a:off x="3168" y="5760"/>
              <a:ext cx="3312" cy="360"/>
            </a:xfrm>
            <a:prstGeom prst="rect">
              <a:avLst/>
            </a:prstGeom>
            <a:noFill/>
          </p:spPr>
          <p:txBody>
            <a:bodyPr wrap="square" lIns="0" tIns="0" rIns="0" bIns="0" rtlCol="0" anchor="ctr"/>
            <a:lstStyle/>
            <a:p>
              <a:pPr marL="0" indent="0">
                <a:buNone/>
              </a:pPr>
              <a:r>
                <a:rPr lang="en-US" sz="1200" b="1" dirty="0">
                  <a:solidFill>
                    <a:srgbClr val="E6EDF3"/>
                  </a:solidFill>
                  <a:latin typeface="Calibri" pitchFamily="34" charset="0"/>
                  <a:ea typeface="Calibri" pitchFamily="34" charset="-122"/>
                  <a:cs typeface="Calibri" pitchFamily="34" charset="-120"/>
                </a:rPr>
                <a:t>HDMI 2.0, up to 4K60</a:t>
              </a:r>
              <a:endParaRPr lang="en-US" sz="1200" dirty="0"/>
            </a:p>
          </p:txBody>
        </p:sp>
      </p:grpSp>
      <p:sp>
        <p:nvSpPr>
          <p:cNvPr id="17" name="Shape 13"/>
          <p:cNvSpPr/>
          <p:nvPr/>
        </p:nvSpPr>
        <p:spPr>
          <a:xfrm>
            <a:off x="4754880" y="2334260"/>
            <a:ext cx="3840480" cy="2103120"/>
          </a:xfrm>
          <a:prstGeom prst="rect">
            <a:avLst/>
          </a:prstGeom>
          <a:solidFill>
            <a:srgbClr val="161B22"/>
          </a:solidFill>
          <a:ln w="6350">
            <a:solidFill>
              <a:srgbClr val="1A1D24"/>
            </a:solidFill>
            <a:prstDash val="solid"/>
          </a:ln>
        </p:spPr>
      </p:sp>
      <p:sp>
        <p:nvSpPr>
          <p:cNvPr id="18" name="Text 14"/>
          <p:cNvSpPr/>
          <p:nvPr/>
        </p:nvSpPr>
        <p:spPr>
          <a:xfrm>
            <a:off x="5029200" y="2377440"/>
            <a:ext cx="3200400" cy="274320"/>
          </a:xfrm>
          <a:prstGeom prst="rect">
            <a:avLst/>
          </a:prstGeom>
          <a:noFill/>
        </p:spPr>
        <p:txBody>
          <a:bodyPr wrap="square" lIns="0" tIns="0" rIns="0" bIns="0" rtlCol="0" anchor="ctr"/>
          <a:lstStyle/>
          <a:p>
            <a:pPr marL="0" indent="0">
              <a:buNone/>
            </a:pPr>
            <a:r>
              <a:rPr lang="en-US" sz="1400" b="1" dirty="0">
                <a:solidFill>
                  <a:srgbClr val="58A6FF"/>
                </a:solidFill>
                <a:latin typeface="Calibri" pitchFamily="34" charset="0"/>
                <a:ea typeface="Calibri" pitchFamily="34" charset="-122"/>
                <a:cs typeface="Calibri" pitchFamily="34" charset="-120"/>
              </a:rPr>
              <a:t>SDI</a:t>
            </a:r>
            <a:endParaRPr lang="en-US" sz="1400" dirty="0"/>
          </a:p>
        </p:txBody>
      </p:sp>
      <p:sp>
        <p:nvSpPr>
          <p:cNvPr id="19" name="Text 15"/>
          <p:cNvSpPr/>
          <p:nvPr>
            <p:custDataLst>
              <p:tags r:id="rId11"/>
            </p:custDataLst>
          </p:nvPr>
        </p:nvSpPr>
        <p:spPr>
          <a:xfrm>
            <a:off x="5029200" y="2743200"/>
            <a:ext cx="1371600" cy="22860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Input</a:t>
            </a:r>
            <a:endParaRPr lang="en-US" sz="1100" dirty="0"/>
          </a:p>
        </p:txBody>
      </p:sp>
      <p:sp>
        <p:nvSpPr>
          <p:cNvPr id="20" name="Text 16"/>
          <p:cNvSpPr/>
          <p:nvPr/>
        </p:nvSpPr>
        <p:spPr>
          <a:xfrm>
            <a:off x="6217920" y="2743200"/>
            <a:ext cx="2103120" cy="228600"/>
          </a:xfrm>
          <a:prstGeom prst="rect">
            <a:avLst/>
          </a:prstGeom>
          <a:noFill/>
        </p:spPr>
        <p:txBody>
          <a:bodyPr wrap="square" lIns="0" tIns="0" rIns="0" bIns="0" rtlCol="0" anchor="ctr"/>
          <a:lstStyle/>
          <a:p>
            <a:pPr marL="0" indent="0">
              <a:buNone/>
            </a:pPr>
            <a:r>
              <a:rPr lang="en-US" sz="1200" b="1" dirty="0">
                <a:solidFill>
                  <a:srgbClr val="E6EDF3"/>
                </a:solidFill>
                <a:latin typeface="Calibri" pitchFamily="34" charset="0"/>
                <a:ea typeface="Calibri" pitchFamily="34" charset="-122"/>
                <a:cs typeface="Calibri" pitchFamily="34" charset="-120"/>
              </a:rPr>
              <a:t>3G-SDI, up to 1080P60</a:t>
            </a:r>
            <a:endParaRPr lang="en-US" sz="1200" dirty="0"/>
          </a:p>
        </p:txBody>
      </p:sp>
      <p:sp>
        <p:nvSpPr>
          <p:cNvPr id="21" name="Text 18"/>
          <p:cNvSpPr/>
          <p:nvPr>
            <p:custDataLst>
              <p:tags r:id="rId12"/>
            </p:custDataLst>
          </p:nvPr>
        </p:nvSpPr>
        <p:spPr>
          <a:xfrm>
            <a:off x="5029200" y="3200400"/>
            <a:ext cx="1371600" cy="22860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LOOP-OUT</a:t>
            </a:r>
            <a:endParaRPr lang="en-US" sz="1100" dirty="0"/>
          </a:p>
        </p:txBody>
      </p:sp>
      <p:sp>
        <p:nvSpPr>
          <p:cNvPr id="22" name="Text 19"/>
          <p:cNvSpPr/>
          <p:nvPr/>
        </p:nvSpPr>
        <p:spPr>
          <a:xfrm>
            <a:off x="6217920" y="3200400"/>
            <a:ext cx="2103120" cy="228600"/>
          </a:xfrm>
          <a:prstGeom prst="rect">
            <a:avLst/>
          </a:prstGeom>
          <a:noFill/>
        </p:spPr>
        <p:txBody>
          <a:bodyPr wrap="square" lIns="0" tIns="0" rIns="0" bIns="0" rtlCol="0" anchor="ctr"/>
          <a:lstStyle/>
          <a:p>
            <a:pPr marL="0" indent="0">
              <a:buNone/>
            </a:pPr>
            <a:r>
              <a:rPr lang="en-US" sz="1200" b="1" dirty="0">
                <a:solidFill>
                  <a:srgbClr val="E6EDF3"/>
                </a:solidFill>
                <a:latin typeface="Calibri" pitchFamily="34" charset="0"/>
                <a:ea typeface="Calibri" pitchFamily="34" charset="-122"/>
                <a:cs typeface="Calibri" pitchFamily="34" charset="-120"/>
              </a:rPr>
              <a:t>3G-SDI, up to 1080P60</a:t>
            </a:r>
            <a:endParaRPr lang="en-US" sz="1200" dirty="0"/>
          </a:p>
        </p:txBody>
      </p:sp>
      <p:sp>
        <p:nvSpPr>
          <p:cNvPr id="23" name="Text 21"/>
          <p:cNvSpPr/>
          <p:nvPr>
            <p:custDataLst>
              <p:tags r:id="rId13"/>
            </p:custDataLst>
          </p:nvPr>
        </p:nvSpPr>
        <p:spPr>
          <a:xfrm>
            <a:off x="5029200" y="3657600"/>
            <a:ext cx="1371600" cy="22860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Output (RX)</a:t>
            </a:r>
            <a:endParaRPr lang="en-US" sz="1100" dirty="0"/>
          </a:p>
        </p:txBody>
      </p:sp>
      <p:sp>
        <p:nvSpPr>
          <p:cNvPr id="24" name="Text 22"/>
          <p:cNvSpPr/>
          <p:nvPr/>
        </p:nvSpPr>
        <p:spPr>
          <a:xfrm>
            <a:off x="6217920" y="3657600"/>
            <a:ext cx="2103120" cy="228600"/>
          </a:xfrm>
          <a:prstGeom prst="rect">
            <a:avLst/>
          </a:prstGeom>
          <a:noFill/>
        </p:spPr>
        <p:txBody>
          <a:bodyPr wrap="square" lIns="0" tIns="0" rIns="0" bIns="0" rtlCol="0" anchor="ctr"/>
          <a:lstStyle/>
          <a:p>
            <a:pPr marL="0" indent="0">
              <a:buNone/>
            </a:pPr>
            <a:r>
              <a:rPr lang="en-US" sz="1200" b="1" dirty="0">
                <a:solidFill>
                  <a:srgbClr val="E6EDF3"/>
                </a:solidFill>
                <a:latin typeface="Calibri" pitchFamily="34" charset="0"/>
                <a:ea typeface="Calibri" pitchFamily="34" charset="-122"/>
                <a:cs typeface="Calibri" pitchFamily="34" charset="-120"/>
              </a:rPr>
              <a:t>3G-SDI, up to 1080P60</a:t>
            </a:r>
            <a:endParaRPr lang="en-US" sz="1200" dirty="0"/>
          </a:p>
        </p:txBody>
      </p:sp>
      <p:sp>
        <p:nvSpPr>
          <p:cNvPr id="25" name="Shape 23"/>
          <p:cNvSpPr/>
          <p:nvPr/>
        </p:nvSpPr>
        <p:spPr>
          <a:xfrm>
            <a:off x="0" y="5074920"/>
            <a:ext cx="9144000" cy="36576"/>
          </a:xfrm>
          <a:prstGeom prst="rect">
            <a:avLst/>
          </a:prstGeom>
          <a:solidFill>
            <a:srgbClr val="58A6FF"/>
          </a:solidFill>
        </p:spPr>
      </p:sp>
      <p:sp>
        <p:nvSpPr>
          <p:cNvPr id="28"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OVERVIEW</a:t>
            </a:r>
            <a:endParaRPr lang="en-US" sz="1100" dirty="0"/>
          </a:p>
        </p:txBody>
      </p:sp>
    </p:spTree>
    <p:custDataLst>
      <p:tags r:id="rId1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548640" y="274320"/>
            <a:ext cx="8229600" cy="320040"/>
          </a:xfrm>
          <a:prstGeom prst="rect">
            <a:avLst/>
          </a:prstGeom>
          <a:noFill/>
        </p:spPr>
        <p:txBody>
          <a:bodyPr wrap="square" lIns="0" tIns="0" rIns="0" bIns="0" rtlCol="0" anchor="ctr"/>
          <a:lstStyle/>
          <a:p>
            <a:pPr marL="0" indent="0" algn="l">
              <a:buNone/>
            </a:pPr>
            <a:r>
              <a:rPr lang="en-US" sz="1100" b="1" kern="0" spc="400" dirty="0">
                <a:solidFill>
                  <a:srgbClr val="58A6FF"/>
                </a:solidFill>
                <a:latin typeface="Calibri" pitchFamily="34" charset="0"/>
                <a:ea typeface="Calibri" pitchFamily="34" charset="-122"/>
                <a:cs typeface="Calibri" pitchFamily="34" charset="-120"/>
              </a:rPr>
              <a:t>OVERVIEW</a:t>
            </a:r>
            <a:endParaRPr lang="en-US" sz="1100" dirty="0"/>
          </a:p>
        </p:txBody>
      </p:sp>
      <p:sp>
        <p:nvSpPr>
          <p:cNvPr id="4" name="Text 2"/>
          <p:cNvSpPr/>
          <p:nvPr/>
        </p:nvSpPr>
        <p:spPr>
          <a:xfrm>
            <a:off x="538480" y="3977640"/>
            <a:ext cx="8229600" cy="1052195"/>
          </a:xfrm>
          <a:prstGeom prst="rect">
            <a:avLst/>
          </a:prstGeom>
          <a:noFill/>
        </p:spPr>
        <p:txBody>
          <a:bodyPr wrap="square" lIns="0" tIns="0" rIns="0" bIns="0" rtlCol="0" anchor="ctr"/>
          <a:lstStyle/>
          <a:p>
            <a:pPr marL="0" indent="0" algn="l">
              <a:buNone/>
            </a:pPr>
            <a:r>
              <a:rPr lang="en-US" sz="1600" dirty="0">
                <a:solidFill>
                  <a:srgbClr val="C9D1D9"/>
                </a:solidFill>
                <a:latin typeface="Calibri" pitchFamily="34" charset="0"/>
                <a:ea typeface="Calibri" pitchFamily="34" charset="-122"/>
                <a:cs typeface="Calibri" pitchFamily="34" charset="-120"/>
              </a:rPr>
              <a:t>Integrates a built-in V-mount plate and a DC input to support both extended studio sessions and portable shooting.</a:t>
            </a:r>
            <a:endParaRPr lang="en-US" sz="1600" dirty="0"/>
          </a:p>
        </p:txBody>
      </p:sp>
      <p:grpSp>
        <p:nvGrpSpPr>
          <p:cNvPr id="16" name="组合 15"/>
          <p:cNvGrpSpPr/>
          <p:nvPr/>
        </p:nvGrpSpPr>
        <p:grpSpPr>
          <a:xfrm>
            <a:off x="5631815" y="292735"/>
            <a:ext cx="2632710" cy="1051560"/>
            <a:chOff x="864" y="4608"/>
            <a:chExt cx="4146" cy="1656"/>
          </a:xfrm>
        </p:grpSpPr>
        <p:sp>
          <p:nvSpPr>
            <p:cNvPr id="5" name="Shape 3"/>
            <p:cNvSpPr/>
            <p:nvPr/>
          </p:nvSpPr>
          <p:spPr>
            <a:xfrm>
              <a:off x="864" y="4608"/>
              <a:ext cx="4147" cy="1656"/>
            </a:xfrm>
            <a:prstGeom prst="rect">
              <a:avLst/>
            </a:prstGeom>
            <a:solidFill>
              <a:srgbClr val="161B22"/>
            </a:solidFill>
            <a:ln w="6350">
              <a:solidFill>
                <a:srgbClr val="1A1D24"/>
              </a:solidFill>
              <a:prstDash val="solid"/>
            </a:ln>
          </p:spPr>
        </p:sp>
        <p:sp>
          <p:nvSpPr>
            <p:cNvPr id="6" name="Text 4"/>
            <p:cNvSpPr/>
            <p:nvPr/>
          </p:nvSpPr>
          <p:spPr>
            <a:xfrm>
              <a:off x="864" y="4723"/>
              <a:ext cx="4147" cy="36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DC Input</a:t>
              </a:r>
              <a:endParaRPr lang="en-US" sz="900" dirty="0"/>
            </a:p>
          </p:txBody>
        </p:sp>
        <p:sp>
          <p:nvSpPr>
            <p:cNvPr id="7" name="Text 5"/>
            <p:cNvSpPr/>
            <p:nvPr/>
          </p:nvSpPr>
          <p:spPr>
            <a:xfrm>
              <a:off x="864" y="5155"/>
              <a:ext cx="4147" cy="72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10–28V</a:t>
              </a:r>
              <a:endParaRPr lang="en-US" sz="1800" dirty="0"/>
            </a:p>
          </p:txBody>
        </p:sp>
      </p:grpSp>
      <p:grpSp>
        <p:nvGrpSpPr>
          <p:cNvPr id="17" name="组合 16"/>
          <p:cNvGrpSpPr/>
          <p:nvPr/>
        </p:nvGrpSpPr>
        <p:grpSpPr>
          <a:xfrm>
            <a:off x="5631815" y="1609725"/>
            <a:ext cx="2632710" cy="1051560"/>
            <a:chOff x="5126" y="4608"/>
            <a:chExt cx="4146" cy="1656"/>
          </a:xfrm>
        </p:grpSpPr>
        <p:sp>
          <p:nvSpPr>
            <p:cNvPr id="8" name="Shape 6"/>
            <p:cNvSpPr/>
            <p:nvPr/>
          </p:nvSpPr>
          <p:spPr>
            <a:xfrm>
              <a:off x="5126" y="4608"/>
              <a:ext cx="4147" cy="1656"/>
            </a:xfrm>
            <a:prstGeom prst="rect">
              <a:avLst/>
            </a:prstGeom>
            <a:solidFill>
              <a:srgbClr val="161B22"/>
            </a:solidFill>
            <a:ln w="6350">
              <a:solidFill>
                <a:srgbClr val="1A1D24"/>
              </a:solidFill>
              <a:prstDash val="solid"/>
            </a:ln>
          </p:spPr>
        </p:sp>
        <p:sp>
          <p:nvSpPr>
            <p:cNvPr id="9" name="Text 7"/>
            <p:cNvSpPr/>
            <p:nvPr/>
          </p:nvSpPr>
          <p:spPr>
            <a:xfrm>
              <a:off x="5126" y="4723"/>
              <a:ext cx="4147" cy="36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V-Mount Battery</a:t>
              </a:r>
              <a:endParaRPr lang="en-US" sz="900" dirty="0"/>
            </a:p>
          </p:txBody>
        </p:sp>
        <p:sp>
          <p:nvSpPr>
            <p:cNvPr id="10" name="Text 8"/>
            <p:cNvSpPr/>
            <p:nvPr/>
          </p:nvSpPr>
          <p:spPr>
            <a:xfrm>
              <a:off x="5126" y="5155"/>
              <a:ext cx="4147" cy="72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12.8–16.8V</a:t>
              </a:r>
              <a:endParaRPr lang="en-US" sz="1800" dirty="0"/>
            </a:p>
          </p:txBody>
        </p:sp>
      </p:grpSp>
      <p:grpSp>
        <p:nvGrpSpPr>
          <p:cNvPr id="18" name="组合 17"/>
          <p:cNvGrpSpPr/>
          <p:nvPr/>
        </p:nvGrpSpPr>
        <p:grpSpPr>
          <a:xfrm>
            <a:off x="5631815" y="2926715"/>
            <a:ext cx="2632710" cy="1051560"/>
            <a:chOff x="9389" y="4608"/>
            <a:chExt cx="4146" cy="1656"/>
          </a:xfrm>
        </p:grpSpPr>
        <p:sp>
          <p:nvSpPr>
            <p:cNvPr id="11" name="Shape 9"/>
            <p:cNvSpPr/>
            <p:nvPr/>
          </p:nvSpPr>
          <p:spPr>
            <a:xfrm>
              <a:off x="9389" y="4608"/>
              <a:ext cx="4147" cy="1656"/>
            </a:xfrm>
            <a:prstGeom prst="rect">
              <a:avLst/>
            </a:prstGeom>
            <a:solidFill>
              <a:srgbClr val="161B22"/>
            </a:solidFill>
            <a:ln w="6350">
              <a:solidFill>
                <a:srgbClr val="1A1D24"/>
              </a:solidFill>
              <a:prstDash val="solid"/>
            </a:ln>
          </p:spPr>
        </p:sp>
        <p:sp>
          <p:nvSpPr>
            <p:cNvPr id="12" name="Text 10"/>
            <p:cNvSpPr/>
            <p:nvPr/>
          </p:nvSpPr>
          <p:spPr>
            <a:xfrm>
              <a:off x="9389" y="4723"/>
              <a:ext cx="4147" cy="36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Power Consumption</a:t>
              </a:r>
              <a:endParaRPr lang="en-US" sz="900" dirty="0"/>
            </a:p>
          </p:txBody>
        </p:sp>
        <p:sp>
          <p:nvSpPr>
            <p:cNvPr id="13" name="Text 11"/>
            <p:cNvSpPr/>
            <p:nvPr/>
          </p:nvSpPr>
          <p:spPr>
            <a:xfrm>
              <a:off x="9389" y="5155"/>
              <a:ext cx="4147" cy="72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 25W (TX)</a:t>
              </a:r>
              <a:endParaRPr lang="en-US" sz="1800" dirty="0"/>
            </a:p>
          </p:txBody>
        </p:sp>
      </p:grpSp>
      <p:sp>
        <p:nvSpPr>
          <p:cNvPr id="14" name="Shape 12"/>
          <p:cNvSpPr/>
          <p:nvPr/>
        </p:nvSpPr>
        <p:spPr>
          <a:xfrm>
            <a:off x="0" y="5074920"/>
            <a:ext cx="9144000" cy="36576"/>
          </a:xfrm>
          <a:prstGeom prst="rect">
            <a:avLst/>
          </a:prstGeom>
          <a:solidFill>
            <a:srgbClr val="58A6FF"/>
          </a:solidFill>
        </p:spPr>
      </p:sp>
      <p:pic>
        <p:nvPicPr>
          <p:cNvPr id="15" name="图片 14" descr="9805六视图"/>
          <p:cNvPicPr>
            <a:picLocks noChangeAspect="1"/>
          </p:cNvPicPr>
          <p:nvPr/>
        </p:nvPicPr>
        <p:blipFill>
          <a:blip r:embed="rId1">
            <a:clrChange>
              <a:clrFrom>
                <a:srgbClr val="FFFFFF">
                  <a:alpha val="100000"/>
                </a:srgbClr>
              </a:clrFrom>
              <a:clrTo>
                <a:srgbClr val="FFFFFF">
                  <a:alpha val="100000"/>
                  <a:alpha val="0"/>
                </a:srgbClr>
              </a:clrTo>
            </a:clrChange>
          </a:blip>
          <a:srcRect l="61208" t="28472" r="7537" b="27228"/>
          <a:stretch>
            <a:fillRect/>
          </a:stretch>
        </p:blipFill>
        <p:spPr>
          <a:xfrm>
            <a:off x="184309" y="467360"/>
            <a:ext cx="4196239" cy="33370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As a Pure Monitor</a:t>
            </a:r>
            <a:endParaRPr lang="en-US" sz="3200" dirty="0"/>
          </a:p>
        </p:txBody>
      </p:sp>
      <p:sp>
        <p:nvSpPr>
          <p:cNvPr id="4" name="Text 2"/>
          <p:cNvSpPr/>
          <p:nvPr/>
        </p:nvSpPr>
        <p:spPr>
          <a:xfrm>
            <a:off x="548640" y="1371600"/>
            <a:ext cx="8046720" cy="457200"/>
          </a:xfrm>
          <a:prstGeom prst="rect">
            <a:avLst/>
          </a:prstGeom>
          <a:noFill/>
        </p:spPr>
        <p:txBody>
          <a:bodyPr wrap="square" lIns="0" tIns="0" rIns="0" bIns="0" rtlCol="0" anchor="ctr"/>
          <a:lstStyle/>
          <a:p>
            <a:pPr marL="0" indent="0" algn="l">
              <a:buNone/>
            </a:pPr>
            <a:r>
              <a:rPr lang="en-US" sz="1600" dirty="0">
                <a:solidFill>
                  <a:srgbClr val="C9D1D9"/>
                </a:solidFill>
                <a:latin typeface="Calibri" pitchFamily="34" charset="0"/>
                <a:ea typeface="Calibri" pitchFamily="34" charset="-122"/>
                <a:cs typeface="Calibri" pitchFamily="34" charset="-120"/>
              </a:rPr>
              <a:t>Input HDMI or SDI signal directly and use the Pyro 7 Ultra as a professional-grade on-camera or studio monitor.</a:t>
            </a:r>
            <a:endParaRPr lang="en-US" sz="1600" dirty="0"/>
          </a:p>
        </p:txBody>
      </p:sp>
      <p:sp>
        <p:nvSpPr>
          <p:cNvPr id="5" name="Shape 3"/>
          <p:cNvSpPr/>
          <p:nvPr/>
        </p:nvSpPr>
        <p:spPr>
          <a:xfrm>
            <a:off x="548640" y="2103120"/>
            <a:ext cx="2560320" cy="822960"/>
          </a:xfrm>
          <a:prstGeom prst="rect">
            <a:avLst/>
          </a:prstGeom>
          <a:solidFill>
            <a:srgbClr val="161B22"/>
          </a:solidFill>
          <a:ln w="6350">
            <a:solidFill>
              <a:srgbClr val="1A1D24"/>
            </a:solidFill>
            <a:prstDash val="solid"/>
          </a:ln>
        </p:spPr>
      </p:sp>
      <p:sp>
        <p:nvSpPr>
          <p:cNvPr id="6" name="Text 4"/>
          <p:cNvSpPr/>
          <p:nvPr/>
        </p:nvSpPr>
        <p:spPr>
          <a:xfrm>
            <a:off x="685800" y="217627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Waveform</a:t>
            </a:r>
            <a:endParaRPr lang="en-US" sz="1300" dirty="0"/>
          </a:p>
        </p:txBody>
      </p:sp>
      <p:sp>
        <p:nvSpPr>
          <p:cNvPr id="7" name="Text 5"/>
          <p:cNvSpPr/>
          <p:nvPr/>
        </p:nvSpPr>
        <p:spPr>
          <a:xfrm>
            <a:off x="685800" y="246888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Monitor exposure levels</a:t>
            </a:r>
            <a:endParaRPr lang="en-US" sz="1100" dirty="0"/>
          </a:p>
        </p:txBody>
      </p:sp>
      <p:sp>
        <p:nvSpPr>
          <p:cNvPr id="8" name="Shape 6"/>
          <p:cNvSpPr/>
          <p:nvPr/>
        </p:nvSpPr>
        <p:spPr>
          <a:xfrm>
            <a:off x="3291840" y="2103120"/>
            <a:ext cx="2560320" cy="822960"/>
          </a:xfrm>
          <a:prstGeom prst="rect">
            <a:avLst/>
          </a:prstGeom>
          <a:solidFill>
            <a:srgbClr val="161B22"/>
          </a:solidFill>
          <a:ln w="6350">
            <a:solidFill>
              <a:srgbClr val="1A1D24"/>
            </a:solidFill>
            <a:prstDash val="solid"/>
          </a:ln>
        </p:spPr>
      </p:sp>
      <p:sp>
        <p:nvSpPr>
          <p:cNvPr id="9" name="Text 7"/>
          <p:cNvSpPr/>
          <p:nvPr/>
        </p:nvSpPr>
        <p:spPr>
          <a:xfrm>
            <a:off x="3429000" y="217627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Vectorscope</a:t>
            </a:r>
            <a:endParaRPr lang="en-US" sz="1300" dirty="0"/>
          </a:p>
        </p:txBody>
      </p:sp>
      <p:sp>
        <p:nvSpPr>
          <p:cNvPr id="10" name="Text 8"/>
          <p:cNvSpPr/>
          <p:nvPr/>
        </p:nvSpPr>
        <p:spPr>
          <a:xfrm>
            <a:off x="3429000" y="246888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Check color accuracy</a:t>
            </a:r>
            <a:endParaRPr lang="en-US" sz="1100" dirty="0"/>
          </a:p>
        </p:txBody>
      </p:sp>
      <p:sp>
        <p:nvSpPr>
          <p:cNvPr id="11" name="Shape 9"/>
          <p:cNvSpPr/>
          <p:nvPr/>
        </p:nvSpPr>
        <p:spPr>
          <a:xfrm>
            <a:off x="6035040" y="2103120"/>
            <a:ext cx="2560320" cy="822960"/>
          </a:xfrm>
          <a:prstGeom prst="rect">
            <a:avLst/>
          </a:prstGeom>
          <a:solidFill>
            <a:srgbClr val="161B22"/>
          </a:solidFill>
          <a:ln w="6350">
            <a:solidFill>
              <a:srgbClr val="1A1D24"/>
            </a:solidFill>
            <a:prstDash val="solid"/>
          </a:ln>
        </p:spPr>
      </p:sp>
      <p:sp>
        <p:nvSpPr>
          <p:cNvPr id="12" name="Text 10"/>
          <p:cNvSpPr/>
          <p:nvPr/>
        </p:nvSpPr>
        <p:spPr>
          <a:xfrm>
            <a:off x="6172200" y="217627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Histogram</a:t>
            </a:r>
            <a:endParaRPr lang="en-US" sz="1300" dirty="0"/>
          </a:p>
        </p:txBody>
      </p:sp>
      <p:sp>
        <p:nvSpPr>
          <p:cNvPr id="13" name="Text 11"/>
          <p:cNvSpPr/>
          <p:nvPr/>
        </p:nvSpPr>
        <p:spPr>
          <a:xfrm>
            <a:off x="6172200" y="246888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View tonal distribution</a:t>
            </a:r>
            <a:endParaRPr lang="en-US" sz="1100" dirty="0"/>
          </a:p>
        </p:txBody>
      </p:sp>
      <p:sp>
        <p:nvSpPr>
          <p:cNvPr id="14" name="Shape 12"/>
          <p:cNvSpPr/>
          <p:nvPr/>
        </p:nvSpPr>
        <p:spPr>
          <a:xfrm>
            <a:off x="548640" y="3063240"/>
            <a:ext cx="2560320" cy="822960"/>
          </a:xfrm>
          <a:prstGeom prst="rect">
            <a:avLst/>
          </a:prstGeom>
          <a:solidFill>
            <a:srgbClr val="161B22"/>
          </a:solidFill>
          <a:ln w="6350">
            <a:solidFill>
              <a:srgbClr val="1A1D24"/>
            </a:solidFill>
            <a:prstDash val="solid"/>
          </a:ln>
        </p:spPr>
      </p:sp>
      <p:sp>
        <p:nvSpPr>
          <p:cNvPr id="15" name="Text 13"/>
          <p:cNvSpPr/>
          <p:nvPr/>
        </p:nvSpPr>
        <p:spPr>
          <a:xfrm>
            <a:off x="685800" y="313639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False Color</a:t>
            </a:r>
            <a:endParaRPr lang="en-US" sz="1300" dirty="0"/>
          </a:p>
        </p:txBody>
      </p:sp>
      <p:sp>
        <p:nvSpPr>
          <p:cNvPr id="16" name="Text 14"/>
          <p:cNvSpPr/>
          <p:nvPr/>
        </p:nvSpPr>
        <p:spPr>
          <a:xfrm>
            <a:off x="685800" y="342900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Quick exposure grading</a:t>
            </a:r>
            <a:endParaRPr lang="en-US" sz="1100" dirty="0"/>
          </a:p>
        </p:txBody>
      </p:sp>
      <p:sp>
        <p:nvSpPr>
          <p:cNvPr id="17" name="Shape 15"/>
          <p:cNvSpPr/>
          <p:nvPr/>
        </p:nvSpPr>
        <p:spPr>
          <a:xfrm>
            <a:off x="3291840" y="3063240"/>
            <a:ext cx="2560320" cy="822960"/>
          </a:xfrm>
          <a:prstGeom prst="rect">
            <a:avLst/>
          </a:prstGeom>
          <a:solidFill>
            <a:srgbClr val="161B22"/>
          </a:solidFill>
          <a:ln w="6350">
            <a:solidFill>
              <a:srgbClr val="1A1D24"/>
            </a:solidFill>
            <a:prstDash val="solid"/>
          </a:ln>
        </p:spPr>
      </p:sp>
      <p:sp>
        <p:nvSpPr>
          <p:cNvPr id="18" name="Text 16"/>
          <p:cNvSpPr/>
          <p:nvPr/>
        </p:nvSpPr>
        <p:spPr>
          <a:xfrm>
            <a:off x="3429000" y="313639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Focus Peaking</a:t>
            </a:r>
            <a:endParaRPr lang="en-US" sz="1300" dirty="0"/>
          </a:p>
        </p:txBody>
      </p:sp>
      <p:sp>
        <p:nvSpPr>
          <p:cNvPr id="19" name="Text 17"/>
          <p:cNvSpPr/>
          <p:nvPr/>
        </p:nvSpPr>
        <p:spPr>
          <a:xfrm>
            <a:off x="3429000" y="342900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Sharp focus confirmation</a:t>
            </a:r>
            <a:endParaRPr lang="en-US" sz="1100" dirty="0"/>
          </a:p>
        </p:txBody>
      </p:sp>
      <p:sp>
        <p:nvSpPr>
          <p:cNvPr id="20" name="Shape 18"/>
          <p:cNvSpPr/>
          <p:nvPr/>
        </p:nvSpPr>
        <p:spPr>
          <a:xfrm>
            <a:off x="6035040" y="3063240"/>
            <a:ext cx="2560320" cy="822960"/>
          </a:xfrm>
          <a:prstGeom prst="rect">
            <a:avLst/>
          </a:prstGeom>
          <a:solidFill>
            <a:srgbClr val="161B22"/>
          </a:solidFill>
          <a:ln w="6350">
            <a:solidFill>
              <a:srgbClr val="1A1D24"/>
            </a:solidFill>
            <a:prstDash val="solid"/>
          </a:ln>
        </p:spPr>
      </p:sp>
      <p:sp>
        <p:nvSpPr>
          <p:cNvPr id="21" name="Text 19"/>
          <p:cNvSpPr/>
          <p:nvPr/>
        </p:nvSpPr>
        <p:spPr>
          <a:xfrm>
            <a:off x="6172200" y="313639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Zebra</a:t>
            </a:r>
            <a:endParaRPr lang="en-US" sz="1300" dirty="0"/>
          </a:p>
        </p:txBody>
      </p:sp>
      <p:sp>
        <p:nvSpPr>
          <p:cNvPr id="22" name="Text 20"/>
          <p:cNvSpPr/>
          <p:nvPr/>
        </p:nvSpPr>
        <p:spPr>
          <a:xfrm>
            <a:off x="6172200" y="342900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Exposure warning tool</a:t>
            </a:r>
            <a:endParaRPr lang="en-US" sz="1100" dirty="0"/>
          </a:p>
        </p:txBody>
      </p:sp>
      <p:sp>
        <p:nvSpPr>
          <p:cNvPr id="23" name="Shape 21"/>
          <p:cNvSpPr/>
          <p:nvPr/>
        </p:nvSpPr>
        <p:spPr>
          <a:xfrm>
            <a:off x="548640" y="4023360"/>
            <a:ext cx="2560320" cy="822960"/>
          </a:xfrm>
          <a:prstGeom prst="rect">
            <a:avLst/>
          </a:prstGeom>
          <a:solidFill>
            <a:srgbClr val="161B22"/>
          </a:solidFill>
          <a:ln w="6350">
            <a:solidFill>
              <a:srgbClr val="1A1D24"/>
            </a:solidFill>
            <a:prstDash val="solid"/>
          </a:ln>
        </p:spPr>
      </p:sp>
      <p:sp>
        <p:nvSpPr>
          <p:cNvPr id="24" name="Text 22"/>
          <p:cNvSpPr/>
          <p:nvPr/>
        </p:nvSpPr>
        <p:spPr>
          <a:xfrm>
            <a:off x="685800" y="409651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3D LUT</a:t>
            </a:r>
            <a:endParaRPr lang="en-US" sz="1300" dirty="0"/>
          </a:p>
        </p:txBody>
      </p:sp>
      <p:sp>
        <p:nvSpPr>
          <p:cNvPr id="25" name="Text 23"/>
          <p:cNvSpPr/>
          <p:nvPr/>
        </p:nvSpPr>
        <p:spPr>
          <a:xfrm>
            <a:off x="685800" y="438912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Import custom .cube LUTs</a:t>
            </a:r>
            <a:endParaRPr lang="en-US" sz="1100" dirty="0"/>
          </a:p>
        </p:txBody>
      </p:sp>
      <p:sp>
        <p:nvSpPr>
          <p:cNvPr id="26" name="Shape 24"/>
          <p:cNvSpPr/>
          <p:nvPr/>
        </p:nvSpPr>
        <p:spPr>
          <a:xfrm>
            <a:off x="3291840" y="4023360"/>
            <a:ext cx="2560320" cy="822960"/>
          </a:xfrm>
          <a:prstGeom prst="rect">
            <a:avLst/>
          </a:prstGeom>
          <a:solidFill>
            <a:srgbClr val="161B22"/>
          </a:solidFill>
          <a:ln w="6350">
            <a:solidFill>
              <a:srgbClr val="1A1D24"/>
            </a:solidFill>
            <a:prstDash val="solid"/>
          </a:ln>
        </p:spPr>
      </p:sp>
      <p:sp>
        <p:nvSpPr>
          <p:cNvPr id="27" name="Text 25"/>
          <p:cNvSpPr/>
          <p:nvPr/>
        </p:nvSpPr>
        <p:spPr>
          <a:xfrm>
            <a:off x="3429000" y="4096512"/>
            <a:ext cx="228600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Anamorphic De-Squeeze</a:t>
            </a:r>
            <a:endParaRPr lang="en-US" sz="1300" dirty="0"/>
          </a:p>
        </p:txBody>
      </p:sp>
      <p:sp>
        <p:nvSpPr>
          <p:cNvPr id="28" name="Text 26"/>
          <p:cNvSpPr/>
          <p:nvPr/>
        </p:nvSpPr>
        <p:spPr>
          <a:xfrm>
            <a:off x="3429000" y="4389120"/>
            <a:ext cx="228600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1.33x / 1.5x / 2.0x</a:t>
            </a:r>
            <a:endParaRPr lang="en-US" sz="1100" dirty="0"/>
          </a:p>
        </p:txBody>
      </p:sp>
      <p:sp>
        <p:nvSpPr>
          <p:cNvPr id="29" name="Shape 27"/>
          <p:cNvSpPr/>
          <p:nvPr/>
        </p:nvSpPr>
        <p:spPr>
          <a:xfrm>
            <a:off x="0" y="5074920"/>
            <a:ext cx="9144000" cy="36576"/>
          </a:xfrm>
          <a:prstGeom prst="rect">
            <a:avLst/>
          </a:prstGeom>
          <a:solidFill>
            <a:srgbClr val="58A6FF"/>
          </a:solid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High Color Accuracy</a:t>
            </a:r>
            <a:endParaRPr lang="en-US" sz="3200" dirty="0"/>
          </a:p>
        </p:txBody>
      </p:sp>
      <p:sp>
        <p:nvSpPr>
          <p:cNvPr id="4" name="Text 2"/>
          <p:cNvSpPr/>
          <p:nvPr/>
        </p:nvSpPr>
        <p:spPr>
          <a:xfrm>
            <a:off x="548640" y="1417320"/>
            <a:ext cx="8046720" cy="274320"/>
          </a:xfrm>
          <a:prstGeom prst="rect">
            <a:avLst/>
          </a:prstGeom>
          <a:noFill/>
        </p:spPr>
        <p:txBody>
          <a:bodyPr wrap="square" lIns="0" tIns="0" rIns="0" bIns="0" rtlCol="0" anchor="ctr"/>
          <a:lstStyle/>
          <a:p>
            <a:pPr marL="0" indent="0">
              <a:buNone/>
            </a:pPr>
            <a:r>
              <a:rPr lang="en-US" sz="1300" dirty="0">
                <a:solidFill>
                  <a:srgbClr val="58A6FF"/>
                </a:solidFill>
                <a:latin typeface="Calibri" pitchFamily="34" charset="0"/>
                <a:ea typeface="Calibri" pitchFamily="34" charset="-122"/>
                <a:cs typeface="Calibri" pitchFamily="34" charset="-120"/>
              </a:rPr>
              <a:t>Quantum Dot Wide Color Gamut · 1500nits High Brightness</a:t>
            </a:r>
            <a:endParaRPr lang="en-US" sz="1300" dirty="0"/>
          </a:p>
        </p:txBody>
      </p:sp>
      <p:sp>
        <p:nvSpPr>
          <p:cNvPr id="5" name="Text 3"/>
          <p:cNvSpPr/>
          <p:nvPr/>
        </p:nvSpPr>
        <p:spPr>
          <a:xfrm>
            <a:off x="548640" y="1828800"/>
            <a:ext cx="8046720" cy="1097280"/>
          </a:xfrm>
          <a:prstGeom prst="rect">
            <a:avLst/>
          </a:prstGeom>
          <a:noFill/>
        </p:spPr>
        <p:txBody>
          <a:bodyPr wrap="square" lIns="0" tIns="0" rIns="0" bIns="0" rtlCol="0" anchor="ctr"/>
          <a:lstStyle/>
          <a:p>
            <a:pPr marL="0" indent="0" algn="l">
              <a:buNone/>
            </a:pPr>
            <a:r>
              <a:rPr lang="en-US" sz="1500" dirty="0">
                <a:solidFill>
                  <a:srgbClr val="C9D1D9"/>
                </a:solidFill>
                <a:latin typeface="Calibri" pitchFamily="34" charset="0"/>
                <a:ea typeface="Calibri" pitchFamily="34" charset="-122"/>
                <a:cs typeface="Calibri" pitchFamily="34" charset="-120"/>
              </a:rPr>
              <a:t>Individually calibrated with Calman (Rec.709, Gamma 2.4, ΔE &lt; 1.5) and enhanced by a Quantum Dot (QD) film, the Pyro 7 Ultra delivers a wide color gamut and an ultra-refined monitoring experience.</a:t>
            </a:r>
            <a:endParaRPr lang="en-US" sz="1500" dirty="0"/>
          </a:p>
        </p:txBody>
      </p:sp>
      <p:sp>
        <p:nvSpPr>
          <p:cNvPr id="6" name="Shape 4"/>
          <p:cNvSpPr/>
          <p:nvPr/>
        </p:nvSpPr>
        <p:spPr>
          <a:xfrm>
            <a:off x="548640" y="3200400"/>
            <a:ext cx="1956816" cy="1051560"/>
          </a:xfrm>
          <a:prstGeom prst="rect">
            <a:avLst/>
          </a:prstGeom>
          <a:solidFill>
            <a:srgbClr val="161B22"/>
          </a:solidFill>
          <a:ln w="6350">
            <a:solidFill>
              <a:srgbClr val="1A1D24"/>
            </a:solidFill>
            <a:prstDash val="solid"/>
          </a:ln>
        </p:spPr>
      </p:sp>
      <p:sp>
        <p:nvSpPr>
          <p:cNvPr id="7" name="Text 5"/>
          <p:cNvSpPr/>
          <p:nvPr/>
        </p:nvSpPr>
        <p:spPr>
          <a:xfrm>
            <a:off x="548640" y="3273552"/>
            <a:ext cx="1956816"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Brightness</a:t>
            </a:r>
            <a:endParaRPr lang="en-US" sz="900" dirty="0"/>
          </a:p>
        </p:txBody>
      </p:sp>
      <p:sp>
        <p:nvSpPr>
          <p:cNvPr id="8" name="Text 6"/>
          <p:cNvSpPr/>
          <p:nvPr/>
        </p:nvSpPr>
        <p:spPr>
          <a:xfrm>
            <a:off x="548640" y="3547872"/>
            <a:ext cx="1956816"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1500 nits</a:t>
            </a:r>
            <a:endParaRPr lang="en-US" sz="1800" dirty="0"/>
          </a:p>
        </p:txBody>
      </p:sp>
      <p:sp>
        <p:nvSpPr>
          <p:cNvPr id="9" name="Shape 7"/>
          <p:cNvSpPr/>
          <p:nvPr/>
        </p:nvSpPr>
        <p:spPr>
          <a:xfrm>
            <a:off x="2578608" y="3200400"/>
            <a:ext cx="1956816" cy="1051560"/>
          </a:xfrm>
          <a:prstGeom prst="rect">
            <a:avLst/>
          </a:prstGeom>
          <a:solidFill>
            <a:srgbClr val="161B22"/>
          </a:solidFill>
          <a:ln w="6350">
            <a:solidFill>
              <a:srgbClr val="1A1D24"/>
            </a:solidFill>
            <a:prstDash val="solid"/>
          </a:ln>
        </p:spPr>
      </p:sp>
      <p:sp>
        <p:nvSpPr>
          <p:cNvPr id="10" name="Text 8"/>
          <p:cNvSpPr/>
          <p:nvPr/>
        </p:nvSpPr>
        <p:spPr>
          <a:xfrm>
            <a:off x="2578608" y="3273552"/>
            <a:ext cx="1956816"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Color Gamut</a:t>
            </a:r>
            <a:endParaRPr lang="en-US" sz="900" dirty="0"/>
          </a:p>
        </p:txBody>
      </p:sp>
      <p:sp>
        <p:nvSpPr>
          <p:cNvPr id="11" name="Text 9"/>
          <p:cNvSpPr/>
          <p:nvPr/>
        </p:nvSpPr>
        <p:spPr>
          <a:xfrm>
            <a:off x="2578608" y="3547872"/>
            <a:ext cx="1956816"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REC.709 ≥ 99%</a:t>
            </a:r>
            <a:endParaRPr lang="en-US" sz="1800" b="1" dirty="0">
              <a:solidFill>
                <a:srgbClr val="58A6FF"/>
              </a:solidFill>
              <a:latin typeface="Calibri" pitchFamily="34" charset="0"/>
              <a:ea typeface="Calibri" pitchFamily="34" charset="-122"/>
              <a:cs typeface="Calibri" pitchFamily="34" charset="-120"/>
            </a:endParaRPr>
          </a:p>
          <a:p>
            <a:pPr marL="0" indent="0" algn="ctr">
              <a:buNone/>
            </a:pPr>
            <a:r>
              <a:rPr lang="en-US" sz="1800" b="1" dirty="0">
                <a:solidFill>
                  <a:srgbClr val="58A6FF"/>
                </a:solidFill>
                <a:latin typeface="Calibri" pitchFamily="34" charset="0"/>
                <a:ea typeface="Calibri" pitchFamily="34" charset="-122"/>
                <a:cs typeface="Calibri" pitchFamily="34" charset="-120"/>
              </a:rPr>
              <a:t>DCI-P3 ≥ 95%</a:t>
            </a:r>
            <a:endParaRPr lang="en-US" sz="1800" b="1" dirty="0">
              <a:solidFill>
                <a:srgbClr val="58A6FF"/>
              </a:solidFill>
              <a:latin typeface="Calibri" pitchFamily="34" charset="0"/>
              <a:ea typeface="Calibri" pitchFamily="34" charset="-122"/>
              <a:cs typeface="Calibri" pitchFamily="34" charset="-120"/>
            </a:endParaRPr>
          </a:p>
        </p:txBody>
      </p:sp>
      <p:sp>
        <p:nvSpPr>
          <p:cNvPr id="12" name="Shape 10"/>
          <p:cNvSpPr/>
          <p:nvPr/>
        </p:nvSpPr>
        <p:spPr>
          <a:xfrm>
            <a:off x="4608576" y="3200400"/>
            <a:ext cx="1956816" cy="1051560"/>
          </a:xfrm>
          <a:prstGeom prst="rect">
            <a:avLst/>
          </a:prstGeom>
          <a:solidFill>
            <a:srgbClr val="161B22"/>
          </a:solidFill>
          <a:ln w="6350">
            <a:solidFill>
              <a:srgbClr val="1A1D24"/>
            </a:solidFill>
            <a:prstDash val="solid"/>
          </a:ln>
        </p:spPr>
      </p:sp>
      <p:sp>
        <p:nvSpPr>
          <p:cNvPr id="13" name="Text 11"/>
          <p:cNvSpPr/>
          <p:nvPr/>
        </p:nvSpPr>
        <p:spPr>
          <a:xfrm>
            <a:off x="4608576" y="3273552"/>
            <a:ext cx="1956816"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ΔE</a:t>
            </a:r>
            <a:endParaRPr lang="en-US" sz="900" dirty="0"/>
          </a:p>
        </p:txBody>
      </p:sp>
      <p:sp>
        <p:nvSpPr>
          <p:cNvPr id="14" name="Text 12"/>
          <p:cNvSpPr/>
          <p:nvPr/>
        </p:nvSpPr>
        <p:spPr>
          <a:xfrm>
            <a:off x="4608576" y="3547872"/>
            <a:ext cx="1956816"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 1.5</a:t>
            </a:r>
            <a:endParaRPr lang="en-US" sz="1800" dirty="0"/>
          </a:p>
        </p:txBody>
      </p:sp>
      <p:sp>
        <p:nvSpPr>
          <p:cNvPr id="15" name="Shape 13"/>
          <p:cNvSpPr/>
          <p:nvPr/>
        </p:nvSpPr>
        <p:spPr>
          <a:xfrm>
            <a:off x="6638544" y="3200400"/>
            <a:ext cx="1956816" cy="1051560"/>
          </a:xfrm>
          <a:prstGeom prst="rect">
            <a:avLst/>
          </a:prstGeom>
          <a:solidFill>
            <a:srgbClr val="161B22"/>
          </a:solidFill>
          <a:ln w="6350">
            <a:solidFill>
              <a:srgbClr val="1A1D24"/>
            </a:solidFill>
            <a:prstDash val="solid"/>
          </a:ln>
        </p:spPr>
      </p:sp>
      <p:sp>
        <p:nvSpPr>
          <p:cNvPr id="16" name="Text 14"/>
          <p:cNvSpPr/>
          <p:nvPr/>
        </p:nvSpPr>
        <p:spPr>
          <a:xfrm>
            <a:off x="6638544" y="3273552"/>
            <a:ext cx="1956816"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Contrast</a:t>
            </a:r>
            <a:endParaRPr lang="en-US" sz="900" dirty="0"/>
          </a:p>
        </p:txBody>
      </p:sp>
      <p:sp>
        <p:nvSpPr>
          <p:cNvPr id="17" name="Text 15"/>
          <p:cNvSpPr/>
          <p:nvPr/>
        </p:nvSpPr>
        <p:spPr>
          <a:xfrm>
            <a:off x="6638544" y="3547872"/>
            <a:ext cx="1956816"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1000:1</a:t>
            </a:r>
            <a:endParaRPr lang="en-US" sz="1800" dirty="0"/>
          </a:p>
        </p:txBody>
      </p:sp>
      <p:sp>
        <p:nvSpPr>
          <p:cNvPr id="18" name="Text 16"/>
          <p:cNvSpPr/>
          <p:nvPr/>
        </p:nvSpPr>
        <p:spPr>
          <a:xfrm>
            <a:off x="548640" y="4480560"/>
            <a:ext cx="8046720" cy="365760"/>
          </a:xfrm>
          <a:prstGeom prst="rect">
            <a:avLst/>
          </a:prstGeom>
          <a:noFill/>
        </p:spPr>
        <p:txBody>
          <a:bodyPr wrap="square" lIns="0" tIns="0" rIns="0" bIns="0" rtlCol="0" anchor="ctr"/>
          <a:lstStyle/>
          <a:p>
            <a:pPr marL="0" indent="0" algn="l">
              <a:buNone/>
            </a:pPr>
            <a:r>
              <a:rPr lang="en-US" sz="1100" dirty="0">
                <a:solidFill>
                  <a:srgbClr val="8B949E"/>
                </a:solidFill>
                <a:latin typeface="Calibri" pitchFamily="34" charset="0"/>
                <a:ea typeface="Calibri" pitchFamily="34" charset="-122"/>
                <a:cs typeface="Calibri" pitchFamily="34" charset="-120"/>
              </a:rPr>
              <a:t>Optional integrated tool-free sunshade. Supported by our proprietary monitor calibrator.</a:t>
            </a:r>
            <a:endParaRPr lang="en-US" sz="1100" dirty="0"/>
          </a:p>
        </p:txBody>
      </p:sp>
      <p:sp>
        <p:nvSpPr>
          <p:cNvPr id="19" name="Shape 17"/>
          <p:cNvSpPr/>
          <p:nvPr/>
        </p:nvSpPr>
        <p:spPr>
          <a:xfrm>
            <a:off x="0" y="5074920"/>
            <a:ext cx="9144000" cy="36576"/>
          </a:xfrm>
          <a:prstGeom prst="rect">
            <a:avLst/>
          </a:prstGeom>
          <a:solidFill>
            <a:srgbClr val="58A6FF"/>
          </a:solidFill>
        </p:spPr>
      </p:sp>
      <p:sp>
        <p:nvSpPr>
          <p:cNvPr id="26" name="Text 16"/>
          <p:cNvSpPr/>
          <p:nvPr/>
        </p:nvSpPr>
        <p:spPr>
          <a:xfrm>
            <a:off x="3533140" y="162560"/>
            <a:ext cx="5492750" cy="594360"/>
          </a:xfrm>
          <a:prstGeom prst="rect">
            <a:avLst/>
          </a:prstGeom>
          <a:noFill/>
        </p:spPr>
        <p:txBody>
          <a:bodyPr vert="horz" wrap="square" lIns="0" tIns="0" rIns="0" bIns="0" rtlCol="0" anchor="t"/>
          <a:lstStyle/>
          <a:p>
            <a:pPr marL="0" indent="0" algn="l">
              <a:lnSpc>
                <a:spcPts val="1705"/>
              </a:lnSpc>
              <a:buNone/>
            </a:pPr>
            <a:endParaRPr lang="en-US" sz="1200" dirty="0">
              <a:solidFill>
                <a:schemeClr val="bg1"/>
              </a:solidFill>
              <a:latin typeface="MiSans" panose="00000500000000000000" pitchFamily="34" charset="-122"/>
              <a:ea typeface="MiSans" panose="00000500000000000000" pitchFamily="34" charset="-122"/>
              <a:cs typeface="MiSans" panose="00000500000000000000" pitchFamily="34" charset="-120"/>
            </a:endParaRPr>
          </a:p>
        </p:txBody>
      </p:sp>
      <p:sp>
        <p:nvSpPr>
          <p:cNvPr id="21"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109728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4K60 UHD Transmission</a:t>
            </a:r>
            <a:endParaRPr lang="en-US" sz="3200" dirty="0"/>
          </a:p>
        </p:txBody>
      </p:sp>
      <p:sp>
        <p:nvSpPr>
          <p:cNvPr id="4" name="Text 2"/>
          <p:cNvSpPr/>
          <p:nvPr/>
        </p:nvSpPr>
        <p:spPr>
          <a:xfrm>
            <a:off x="548640" y="1828800"/>
            <a:ext cx="8046720" cy="914400"/>
          </a:xfrm>
          <a:prstGeom prst="rect">
            <a:avLst/>
          </a:prstGeom>
          <a:noFill/>
        </p:spPr>
        <p:txBody>
          <a:bodyPr wrap="square" lIns="0" tIns="0" rIns="0" bIns="0" rtlCol="0" anchor="ctr"/>
          <a:lstStyle/>
          <a:p>
            <a:pPr marL="0" indent="0" algn="l">
              <a:buNone/>
            </a:pPr>
            <a:r>
              <a:rPr lang="en-US" sz="1600" dirty="0">
                <a:solidFill>
                  <a:srgbClr val="C9D1D9"/>
                </a:solidFill>
                <a:latin typeface="Calibri" pitchFamily="34" charset="0"/>
                <a:ea typeface="Calibri" pitchFamily="34" charset="-122"/>
                <a:cs typeface="Calibri" pitchFamily="34" charset="-120"/>
              </a:rPr>
              <a:t>Delivers ultra-smooth, lossless image quality, perfectly tailored for high-end film production and demanding monitoring environments.</a:t>
            </a:r>
            <a:endParaRPr lang="en-US" sz="1600" dirty="0"/>
          </a:p>
        </p:txBody>
      </p:sp>
      <p:sp>
        <p:nvSpPr>
          <p:cNvPr id="5" name="Shape 3"/>
          <p:cNvSpPr/>
          <p:nvPr/>
        </p:nvSpPr>
        <p:spPr>
          <a:xfrm>
            <a:off x="548640" y="3017520"/>
            <a:ext cx="2633472" cy="1051560"/>
          </a:xfrm>
          <a:prstGeom prst="rect">
            <a:avLst/>
          </a:prstGeom>
          <a:solidFill>
            <a:srgbClr val="161B22"/>
          </a:solidFill>
          <a:ln w="6350">
            <a:solidFill>
              <a:srgbClr val="1A1D24"/>
            </a:solidFill>
            <a:prstDash val="solid"/>
          </a:ln>
        </p:spPr>
      </p:sp>
      <p:sp>
        <p:nvSpPr>
          <p:cNvPr id="6" name="Text 4"/>
          <p:cNvSpPr/>
          <p:nvPr/>
        </p:nvSpPr>
        <p:spPr>
          <a:xfrm>
            <a:off x="548640" y="3090672"/>
            <a:ext cx="2633472"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HDMI Input</a:t>
            </a:r>
            <a:endParaRPr lang="en-US" sz="900" dirty="0"/>
          </a:p>
        </p:txBody>
      </p:sp>
      <p:sp>
        <p:nvSpPr>
          <p:cNvPr id="7" name="Text 5"/>
          <p:cNvSpPr/>
          <p:nvPr/>
        </p:nvSpPr>
        <p:spPr>
          <a:xfrm>
            <a:off x="548640" y="3364992"/>
            <a:ext cx="2633472"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HDMI 2.0</a:t>
            </a:r>
            <a:endParaRPr lang="en-US" sz="1800" dirty="0"/>
          </a:p>
        </p:txBody>
      </p:sp>
      <p:sp>
        <p:nvSpPr>
          <p:cNvPr id="8" name="Shape 6"/>
          <p:cNvSpPr/>
          <p:nvPr/>
        </p:nvSpPr>
        <p:spPr>
          <a:xfrm>
            <a:off x="3255264" y="3017520"/>
            <a:ext cx="2633472" cy="1051560"/>
          </a:xfrm>
          <a:prstGeom prst="rect">
            <a:avLst/>
          </a:prstGeom>
          <a:solidFill>
            <a:srgbClr val="161B22"/>
          </a:solidFill>
          <a:ln w="6350">
            <a:solidFill>
              <a:srgbClr val="1A1D24"/>
            </a:solidFill>
            <a:prstDash val="solid"/>
          </a:ln>
        </p:spPr>
      </p:sp>
      <p:sp>
        <p:nvSpPr>
          <p:cNvPr id="9" name="Text 7"/>
          <p:cNvSpPr/>
          <p:nvPr/>
        </p:nvSpPr>
        <p:spPr>
          <a:xfrm>
            <a:off x="3255264" y="3090672"/>
            <a:ext cx="2633472"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Max Resolution</a:t>
            </a:r>
            <a:endParaRPr lang="en-US" sz="900" dirty="0"/>
          </a:p>
        </p:txBody>
      </p:sp>
      <p:sp>
        <p:nvSpPr>
          <p:cNvPr id="10" name="Text 8"/>
          <p:cNvSpPr/>
          <p:nvPr/>
        </p:nvSpPr>
        <p:spPr>
          <a:xfrm>
            <a:off x="3255264" y="3364992"/>
            <a:ext cx="2633472"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4K 60fps</a:t>
            </a:r>
            <a:endParaRPr lang="en-US" sz="1800" dirty="0"/>
          </a:p>
        </p:txBody>
      </p:sp>
      <p:sp>
        <p:nvSpPr>
          <p:cNvPr id="11" name="Shape 9"/>
          <p:cNvSpPr/>
          <p:nvPr/>
        </p:nvSpPr>
        <p:spPr>
          <a:xfrm>
            <a:off x="5961888" y="3017520"/>
            <a:ext cx="2633472" cy="1051560"/>
          </a:xfrm>
          <a:prstGeom prst="rect">
            <a:avLst/>
          </a:prstGeom>
          <a:solidFill>
            <a:srgbClr val="161B22"/>
          </a:solidFill>
          <a:ln w="6350">
            <a:solidFill>
              <a:srgbClr val="1A1D24"/>
            </a:solidFill>
            <a:prstDash val="solid"/>
          </a:ln>
        </p:spPr>
      </p:sp>
      <p:sp>
        <p:nvSpPr>
          <p:cNvPr id="12" name="Text 10"/>
          <p:cNvSpPr/>
          <p:nvPr/>
        </p:nvSpPr>
        <p:spPr>
          <a:xfrm>
            <a:off x="5961888" y="3090672"/>
            <a:ext cx="2633472" cy="228600"/>
          </a:xfrm>
          <a:prstGeom prst="rect">
            <a:avLst/>
          </a:prstGeom>
          <a:noFill/>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Loop-Out</a:t>
            </a:r>
            <a:endParaRPr lang="en-US" sz="900" dirty="0"/>
          </a:p>
        </p:txBody>
      </p:sp>
      <p:sp>
        <p:nvSpPr>
          <p:cNvPr id="13" name="Text 11"/>
          <p:cNvSpPr/>
          <p:nvPr/>
        </p:nvSpPr>
        <p:spPr>
          <a:xfrm>
            <a:off x="5961888" y="3364992"/>
            <a:ext cx="2633472" cy="457200"/>
          </a:xfrm>
          <a:prstGeom prst="rect">
            <a:avLst/>
          </a:prstGeom>
          <a:noFill/>
        </p:spPr>
        <p:txBody>
          <a:bodyPr wrap="square" lIns="0" tIns="0" rIns="0" bIns="0" rtlCol="0" anchor="ctr"/>
          <a:lstStyle/>
          <a:p>
            <a:pPr marL="0" indent="0" algn="ctr">
              <a:buNone/>
            </a:pPr>
            <a:r>
              <a:rPr lang="en-US" sz="1800" b="1" dirty="0">
                <a:solidFill>
                  <a:srgbClr val="58A6FF"/>
                </a:solidFill>
                <a:latin typeface="Calibri" pitchFamily="34" charset="0"/>
                <a:ea typeface="Calibri" pitchFamily="34" charset="-122"/>
                <a:cs typeface="Calibri" pitchFamily="34" charset="-120"/>
              </a:rPr>
              <a:t>HDMI 2.0 + 3G-SDI</a:t>
            </a:r>
            <a:endParaRPr lang="en-US" sz="1800" dirty="0"/>
          </a:p>
        </p:txBody>
      </p:sp>
      <p:sp>
        <p:nvSpPr>
          <p:cNvPr id="14" name="Shape 12"/>
          <p:cNvSpPr/>
          <p:nvPr/>
        </p:nvSpPr>
        <p:spPr>
          <a:xfrm>
            <a:off x="0" y="5074920"/>
            <a:ext cx="9144000" cy="36576"/>
          </a:xfrm>
          <a:prstGeom prst="rect">
            <a:avLst/>
          </a:prstGeom>
          <a:solidFill>
            <a:srgbClr val="58A6FF"/>
          </a:solidFill>
        </p:spPr>
      </p:sp>
      <p:sp>
        <p:nvSpPr>
          <p:cNvPr id="15"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3" name="Text 1"/>
          <p:cNvSpPr/>
          <p:nvPr/>
        </p:nvSpPr>
        <p:spPr>
          <a:xfrm>
            <a:off x="548640" y="731520"/>
            <a:ext cx="8046720" cy="640080"/>
          </a:xfrm>
          <a:prstGeom prst="rect">
            <a:avLst/>
          </a:prstGeom>
          <a:noFill/>
        </p:spPr>
        <p:txBody>
          <a:bodyPr wrap="square" lIns="0" tIns="0" rIns="0" bIns="0" rtlCol="0" anchor="ctr"/>
          <a:lstStyle/>
          <a:p>
            <a:pPr marL="0" indent="0" algn="l">
              <a:buNone/>
            </a:pPr>
            <a:r>
              <a:rPr lang="en-US" sz="3200" b="1" dirty="0">
                <a:solidFill>
                  <a:srgbClr val="E6EDF3"/>
                </a:solidFill>
                <a:latin typeface="Calibri" pitchFamily="34" charset="0"/>
                <a:ea typeface="Calibri" pitchFamily="34" charset="-122"/>
                <a:cs typeface="Calibri" pitchFamily="34" charset="-120"/>
              </a:rPr>
              <a:t>Intuitive UI System</a:t>
            </a:r>
            <a:endParaRPr lang="en-US" sz="3200" dirty="0"/>
          </a:p>
        </p:txBody>
      </p:sp>
      <p:sp>
        <p:nvSpPr>
          <p:cNvPr id="4" name="Text 2"/>
          <p:cNvSpPr/>
          <p:nvPr/>
        </p:nvSpPr>
        <p:spPr>
          <a:xfrm>
            <a:off x="548640" y="1371600"/>
            <a:ext cx="8046720" cy="457200"/>
          </a:xfrm>
          <a:prstGeom prst="rect">
            <a:avLst/>
          </a:prstGeom>
          <a:noFill/>
        </p:spPr>
        <p:txBody>
          <a:bodyPr wrap="square" lIns="0" tIns="0" rIns="0" bIns="0" rtlCol="0" anchor="ctr"/>
          <a:lstStyle/>
          <a:p>
            <a:pPr marL="0" indent="0" algn="l">
              <a:buNone/>
            </a:pPr>
            <a:r>
              <a:rPr lang="en-US" sz="1500" dirty="0">
                <a:solidFill>
                  <a:srgbClr val="C9D1D9"/>
                </a:solidFill>
                <a:latin typeface="Calibri" pitchFamily="34" charset="0"/>
                <a:ea typeface="Calibri" pitchFamily="34" charset="-122"/>
                <a:cs typeface="Calibri" pitchFamily="34" charset="-120"/>
              </a:rPr>
              <a:t>Features a logical interaction design with direct functional access for seamless and efficient professional monitoring.</a:t>
            </a:r>
            <a:endParaRPr lang="en-US" sz="1500" dirty="0"/>
          </a:p>
        </p:txBody>
      </p:sp>
      <p:sp>
        <p:nvSpPr>
          <p:cNvPr id="5" name="Shape 3"/>
          <p:cNvSpPr/>
          <p:nvPr/>
        </p:nvSpPr>
        <p:spPr>
          <a:xfrm>
            <a:off x="548640" y="2103120"/>
            <a:ext cx="3840480" cy="777240"/>
          </a:xfrm>
          <a:prstGeom prst="rect">
            <a:avLst/>
          </a:prstGeom>
          <a:solidFill>
            <a:srgbClr val="161B22"/>
          </a:solidFill>
          <a:ln w="6350">
            <a:solidFill>
              <a:srgbClr val="1A1D24"/>
            </a:solidFill>
            <a:prstDash val="solid"/>
          </a:ln>
        </p:spPr>
      </p:sp>
      <p:sp>
        <p:nvSpPr>
          <p:cNvPr id="6" name="Text 4"/>
          <p:cNvSpPr/>
          <p:nvPr/>
        </p:nvSpPr>
        <p:spPr>
          <a:xfrm>
            <a:off x="685800" y="2176272"/>
            <a:ext cx="356616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Template</a:t>
            </a:r>
            <a:endParaRPr lang="en-US" sz="1300" dirty="0"/>
          </a:p>
        </p:txBody>
      </p:sp>
      <p:sp>
        <p:nvSpPr>
          <p:cNvPr id="7" name="Text 5"/>
          <p:cNvSpPr/>
          <p:nvPr/>
        </p:nvSpPr>
        <p:spPr>
          <a:xfrm>
            <a:off x="685800" y="2487930"/>
            <a:ext cx="4491990" cy="548640"/>
          </a:xfrm>
          <a:prstGeom prst="rect">
            <a:avLst/>
          </a:prstGeom>
          <a:noFill/>
        </p:spPr>
        <p:txBody>
          <a:bodyPr wrap="square" lIns="0" tIns="0" rIns="0" bIns="0" rtlCol="0" anchor="ctr"/>
          <a:lstStyle/>
          <a:p>
            <a:pPr marL="0" indent="0">
              <a:lnSpc>
                <a:spcPct val="100000"/>
              </a:lnSpc>
              <a:buNone/>
            </a:pPr>
            <a:r>
              <a:rPr lang="en-US" sz="1100" dirty="0">
                <a:solidFill>
                  <a:srgbClr val="8B949E"/>
                </a:solidFill>
                <a:latin typeface="Calibri" pitchFamily="34" charset="0"/>
                <a:ea typeface="Calibri" pitchFamily="34" charset="-122"/>
                <a:cs typeface="Calibri" pitchFamily="34" charset="-120"/>
              </a:rPr>
              <a:t>Swipe left/right to switch function templates</a:t>
            </a:r>
            <a:endParaRPr lang="en-US" sz="1100" dirty="0">
              <a:solidFill>
                <a:srgbClr val="8B949E"/>
              </a:solidFill>
              <a:latin typeface="Calibri" pitchFamily="34" charset="0"/>
              <a:ea typeface="Calibri" pitchFamily="34" charset="-122"/>
              <a:cs typeface="Calibri" pitchFamily="34" charset="-120"/>
            </a:endParaRPr>
          </a:p>
          <a:p>
            <a:pPr marL="0" indent="0">
              <a:lnSpc>
                <a:spcPct val="100000"/>
              </a:lnSpc>
              <a:buNone/>
            </a:pPr>
            <a:r>
              <a:rPr lang="en-US" sz="1100" dirty="0">
                <a:solidFill>
                  <a:srgbClr val="8B949E"/>
                </a:solidFill>
                <a:latin typeface="Calibri" pitchFamily="34" charset="0"/>
                <a:ea typeface="Calibri" pitchFamily="34" charset="-122"/>
                <a:cs typeface="Calibri" pitchFamily="34" charset="-120"/>
                <a:sym typeface="+mn-ea"/>
              </a:rPr>
              <a:t>Swipe up from bottom to summon and manage templates</a:t>
            </a:r>
            <a:endParaRPr lang="en-US" sz="1100" dirty="0"/>
          </a:p>
          <a:p>
            <a:pPr marL="0" indent="0">
              <a:buNone/>
            </a:pPr>
            <a:endParaRPr lang="en-US" sz="1100" dirty="0"/>
          </a:p>
        </p:txBody>
      </p:sp>
      <p:sp>
        <p:nvSpPr>
          <p:cNvPr id="8" name="Shape 6"/>
          <p:cNvSpPr/>
          <p:nvPr/>
        </p:nvSpPr>
        <p:spPr>
          <a:xfrm>
            <a:off x="4754880" y="2103120"/>
            <a:ext cx="3840480" cy="777240"/>
          </a:xfrm>
          <a:prstGeom prst="rect">
            <a:avLst/>
          </a:prstGeom>
          <a:solidFill>
            <a:srgbClr val="161B22"/>
          </a:solidFill>
          <a:ln w="6350">
            <a:solidFill>
              <a:srgbClr val="1A1D24"/>
            </a:solidFill>
            <a:prstDash val="solid"/>
          </a:ln>
        </p:spPr>
      </p:sp>
      <p:sp>
        <p:nvSpPr>
          <p:cNvPr id="9" name="Text 7"/>
          <p:cNvSpPr/>
          <p:nvPr/>
        </p:nvSpPr>
        <p:spPr>
          <a:xfrm>
            <a:off x="4892040" y="2176272"/>
            <a:ext cx="356616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Video Auxiliary </a:t>
            </a:r>
            <a:r>
              <a:rPr lang="en-US" sz="1300" b="1" dirty="0">
                <a:solidFill>
                  <a:srgbClr val="58A6FF"/>
                </a:solidFill>
                <a:latin typeface="Calibri" pitchFamily="34" charset="0"/>
                <a:ea typeface="Calibri" pitchFamily="34" charset="-122"/>
                <a:cs typeface="Calibri" pitchFamily="34" charset="-120"/>
              </a:rPr>
              <a:t>Analyze</a:t>
            </a:r>
            <a:endParaRPr lang="en-US" sz="1300" b="1" dirty="0">
              <a:solidFill>
                <a:srgbClr val="58A6FF"/>
              </a:solidFill>
              <a:latin typeface="Calibri" pitchFamily="34" charset="0"/>
              <a:ea typeface="Calibri" pitchFamily="34" charset="-122"/>
              <a:cs typeface="Calibri" pitchFamily="34" charset="-120"/>
            </a:endParaRPr>
          </a:p>
        </p:txBody>
      </p:sp>
      <p:sp>
        <p:nvSpPr>
          <p:cNvPr id="10" name="Text 8"/>
          <p:cNvSpPr/>
          <p:nvPr/>
        </p:nvSpPr>
        <p:spPr>
          <a:xfrm>
            <a:off x="4892040" y="2468880"/>
            <a:ext cx="3566160" cy="548640"/>
          </a:xfrm>
          <a:prstGeom prst="rect">
            <a:avLst/>
          </a:prstGeom>
          <a:noFill/>
        </p:spPr>
        <p:txBody>
          <a:bodyPr wrap="square" lIns="0" tIns="0" rIns="0" bIns="0" rtlCol="0" anchor="ctr"/>
          <a:lstStyle/>
          <a:p>
            <a:pPr marL="0" indent="0">
              <a:buNone/>
            </a:pPr>
            <a:endParaRPr lang="en-US" sz="1100" dirty="0"/>
          </a:p>
        </p:txBody>
      </p:sp>
      <p:sp>
        <p:nvSpPr>
          <p:cNvPr id="11" name="Shape 9"/>
          <p:cNvSpPr/>
          <p:nvPr/>
        </p:nvSpPr>
        <p:spPr>
          <a:xfrm>
            <a:off x="548640" y="3017520"/>
            <a:ext cx="3840480" cy="777240"/>
          </a:xfrm>
          <a:prstGeom prst="rect">
            <a:avLst/>
          </a:prstGeom>
          <a:solidFill>
            <a:srgbClr val="161B22"/>
          </a:solidFill>
          <a:ln w="6350">
            <a:solidFill>
              <a:srgbClr val="1A1D24"/>
            </a:solidFill>
            <a:prstDash val="solid"/>
          </a:ln>
        </p:spPr>
      </p:sp>
      <p:sp>
        <p:nvSpPr>
          <p:cNvPr id="12" name="Text 10"/>
          <p:cNvSpPr/>
          <p:nvPr/>
        </p:nvSpPr>
        <p:spPr>
          <a:xfrm>
            <a:off x="685800" y="3090672"/>
            <a:ext cx="356616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Display Settings</a:t>
            </a:r>
            <a:endParaRPr lang="en-US" sz="1300" dirty="0"/>
          </a:p>
        </p:txBody>
      </p:sp>
      <p:sp>
        <p:nvSpPr>
          <p:cNvPr id="13" name="Text 11"/>
          <p:cNvSpPr/>
          <p:nvPr/>
        </p:nvSpPr>
        <p:spPr>
          <a:xfrm>
            <a:off x="685800" y="3383280"/>
            <a:ext cx="356616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Swipe down from top to adjust display parameters</a:t>
            </a:r>
            <a:endParaRPr lang="en-US" sz="1100" dirty="0"/>
          </a:p>
        </p:txBody>
      </p:sp>
      <p:sp>
        <p:nvSpPr>
          <p:cNvPr id="14" name="Shape 12"/>
          <p:cNvSpPr/>
          <p:nvPr/>
        </p:nvSpPr>
        <p:spPr>
          <a:xfrm>
            <a:off x="4754880" y="3017520"/>
            <a:ext cx="3840480" cy="777240"/>
          </a:xfrm>
          <a:prstGeom prst="rect">
            <a:avLst/>
          </a:prstGeom>
          <a:solidFill>
            <a:srgbClr val="161B22"/>
          </a:solidFill>
          <a:ln w="6350">
            <a:solidFill>
              <a:srgbClr val="1A1D24"/>
            </a:solidFill>
            <a:prstDash val="solid"/>
          </a:ln>
        </p:spPr>
      </p:sp>
      <p:sp>
        <p:nvSpPr>
          <p:cNvPr id="15" name="Text 13"/>
          <p:cNvSpPr/>
          <p:nvPr/>
        </p:nvSpPr>
        <p:spPr>
          <a:xfrm>
            <a:off x="4892040" y="3090672"/>
            <a:ext cx="356616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Custom Shortcuts</a:t>
            </a:r>
            <a:endParaRPr lang="en-US" sz="1300" dirty="0"/>
          </a:p>
        </p:txBody>
      </p:sp>
      <p:sp>
        <p:nvSpPr>
          <p:cNvPr id="16" name="Text 14"/>
          <p:cNvSpPr/>
          <p:nvPr/>
        </p:nvSpPr>
        <p:spPr>
          <a:xfrm>
            <a:off x="4892040" y="3383280"/>
            <a:ext cx="356616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Assign functions to F1/F2 physical shortcut keys</a:t>
            </a:r>
            <a:endParaRPr lang="en-US" sz="1100" dirty="0"/>
          </a:p>
        </p:txBody>
      </p:sp>
      <p:sp>
        <p:nvSpPr>
          <p:cNvPr id="17" name="Shape 15"/>
          <p:cNvSpPr/>
          <p:nvPr/>
        </p:nvSpPr>
        <p:spPr>
          <a:xfrm>
            <a:off x="548640" y="3931920"/>
            <a:ext cx="3840480" cy="777240"/>
          </a:xfrm>
          <a:prstGeom prst="rect">
            <a:avLst/>
          </a:prstGeom>
          <a:solidFill>
            <a:srgbClr val="161B22"/>
          </a:solidFill>
          <a:ln w="6350">
            <a:solidFill>
              <a:srgbClr val="1A1D24"/>
            </a:solidFill>
            <a:prstDash val="solid"/>
          </a:ln>
        </p:spPr>
      </p:sp>
      <p:sp>
        <p:nvSpPr>
          <p:cNvPr id="18" name="Text 16"/>
          <p:cNvSpPr/>
          <p:nvPr/>
        </p:nvSpPr>
        <p:spPr>
          <a:xfrm>
            <a:off x="685800" y="4005072"/>
            <a:ext cx="356616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Touch Zoom</a:t>
            </a:r>
            <a:endParaRPr lang="en-US" sz="1300" dirty="0"/>
          </a:p>
        </p:txBody>
      </p:sp>
      <p:sp>
        <p:nvSpPr>
          <p:cNvPr id="19" name="Text 17"/>
          <p:cNvSpPr/>
          <p:nvPr/>
        </p:nvSpPr>
        <p:spPr>
          <a:xfrm>
            <a:off x="685800" y="4297680"/>
            <a:ext cx="3566160" cy="548640"/>
          </a:xfrm>
          <a:prstGeom prst="rect">
            <a:avLst/>
          </a:prstGeom>
          <a:noFill/>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Two-finger touch supports 1–4X zoom</a:t>
            </a:r>
            <a:endParaRPr lang="en-US" sz="1100" dirty="0"/>
          </a:p>
        </p:txBody>
      </p:sp>
      <p:sp>
        <p:nvSpPr>
          <p:cNvPr id="20" name="Shape 18"/>
          <p:cNvSpPr/>
          <p:nvPr/>
        </p:nvSpPr>
        <p:spPr>
          <a:xfrm>
            <a:off x="4754880" y="3931920"/>
            <a:ext cx="3840480" cy="777240"/>
          </a:xfrm>
          <a:prstGeom prst="rect">
            <a:avLst/>
          </a:prstGeom>
          <a:solidFill>
            <a:srgbClr val="161B22"/>
          </a:solidFill>
          <a:ln w="6350">
            <a:solidFill>
              <a:srgbClr val="1A1D24"/>
            </a:solidFill>
            <a:prstDash val="solid"/>
          </a:ln>
        </p:spPr>
      </p:sp>
      <p:sp>
        <p:nvSpPr>
          <p:cNvPr id="21" name="Text 19"/>
          <p:cNvSpPr/>
          <p:nvPr/>
        </p:nvSpPr>
        <p:spPr>
          <a:xfrm>
            <a:off x="4892040" y="4005072"/>
            <a:ext cx="3566160" cy="228600"/>
          </a:xfrm>
          <a:prstGeom prst="rect">
            <a:avLst/>
          </a:prstGeom>
          <a:noFill/>
        </p:spPr>
        <p:txBody>
          <a:bodyPr wrap="square" lIns="0" tIns="0" rIns="0" bIns="0" rtlCol="0" anchor="ctr"/>
          <a:lstStyle/>
          <a:p>
            <a:pPr marL="0" indent="0">
              <a:buNone/>
            </a:pPr>
            <a:r>
              <a:rPr lang="en-US" sz="1300" b="1" dirty="0">
                <a:solidFill>
                  <a:srgbClr val="58A6FF"/>
                </a:solidFill>
                <a:latin typeface="Calibri" pitchFamily="34" charset="0"/>
                <a:ea typeface="Calibri" pitchFamily="34" charset="-122"/>
                <a:cs typeface="Calibri" pitchFamily="34" charset="-120"/>
              </a:rPr>
              <a:t>Video Playback</a:t>
            </a:r>
            <a:endParaRPr lang="zh-CN" altLang="en-US" sz="1300" b="1" dirty="0">
              <a:solidFill>
                <a:srgbClr val="58A6FF"/>
              </a:solidFill>
              <a:latin typeface="Calibri" pitchFamily="34" charset="0"/>
              <a:ea typeface="Calibri" pitchFamily="34" charset="-122"/>
              <a:cs typeface="Calibri" pitchFamily="34" charset="-120"/>
            </a:endParaRPr>
          </a:p>
        </p:txBody>
      </p:sp>
      <p:sp>
        <p:nvSpPr>
          <p:cNvPr id="22" name="Text 20"/>
          <p:cNvSpPr/>
          <p:nvPr/>
        </p:nvSpPr>
        <p:spPr>
          <a:xfrm>
            <a:off x="4892040" y="4297680"/>
            <a:ext cx="3566160" cy="548640"/>
          </a:xfrm>
          <a:prstGeom prst="rect">
            <a:avLst/>
          </a:prstGeom>
          <a:noFill/>
        </p:spPr>
        <p:txBody>
          <a:bodyPr wrap="square" lIns="0" tIns="0" rIns="0" bIns="0" rtlCol="0" anchor="ctr"/>
          <a:lstStyle/>
          <a:p>
            <a:pPr marL="0" algn="l">
              <a:buClrTx/>
              <a:buSzTx/>
              <a:buFontTx/>
              <a:buNone/>
            </a:pPr>
            <a:r>
              <a:rPr lang="en-US" sz="1100" dirty="0">
                <a:solidFill>
                  <a:srgbClr val="8B949E"/>
                </a:solidFill>
                <a:latin typeface="Calibri" pitchFamily="34" charset="0"/>
                <a:ea typeface="Calibri" pitchFamily="34" charset="-122"/>
                <a:cs typeface="Calibri" pitchFamily="34" charset="-120"/>
                <a:sym typeface="+mn-ea"/>
              </a:rPr>
              <a:t>Supports video bookmarking, segmentation, pausing, and etc.</a:t>
            </a:r>
            <a:endParaRPr lang="en-US" sz="1100" dirty="0">
              <a:solidFill>
                <a:srgbClr val="8B949E"/>
              </a:solidFill>
              <a:latin typeface="Calibri" pitchFamily="34" charset="0"/>
              <a:ea typeface="Calibri" pitchFamily="34" charset="-122"/>
              <a:cs typeface="Calibri" pitchFamily="34" charset="-120"/>
              <a:sym typeface="+mn-ea"/>
            </a:endParaRPr>
          </a:p>
        </p:txBody>
      </p:sp>
      <p:sp>
        <p:nvSpPr>
          <p:cNvPr id="23" name="Shape 21"/>
          <p:cNvSpPr/>
          <p:nvPr/>
        </p:nvSpPr>
        <p:spPr>
          <a:xfrm>
            <a:off x="0" y="5074920"/>
            <a:ext cx="9144000" cy="36576"/>
          </a:xfrm>
          <a:prstGeom prst="rect">
            <a:avLst/>
          </a:prstGeom>
          <a:solidFill>
            <a:srgbClr val="58A6FF"/>
          </a:solidFill>
        </p:spPr>
      </p:sp>
      <p:sp>
        <p:nvSpPr>
          <p:cNvPr id="24" name="Text 0"/>
          <p:cNvSpPr/>
          <p:nvPr/>
        </p:nvSpPr>
        <p:spPr>
          <a:xfrm>
            <a:off x="548640" y="274320"/>
            <a:ext cx="8229600" cy="320040"/>
          </a:xfrm>
          <a:prstGeom prst="rect">
            <a:avLst/>
          </a:prstGeom>
          <a:noFill/>
        </p:spPr>
        <p:txBody>
          <a:bodyPr wrap="square" lIns="0" tIns="0" rIns="0" bIns="0" rtlCol="0" anchor="ctr"/>
          <a:lstStyle/>
          <a:p>
            <a:pPr marL="0" algn="l">
              <a:buClrTx/>
              <a:buSzTx/>
              <a:buFontTx/>
              <a:buNone/>
            </a:pPr>
            <a:r>
              <a:rPr lang="en-US" sz="1100" b="1" kern="0" spc="400" dirty="0">
                <a:solidFill>
                  <a:srgbClr val="58A6FF"/>
                </a:solidFill>
                <a:latin typeface="Calibri" pitchFamily="34" charset="0"/>
                <a:ea typeface="Calibri" pitchFamily="34" charset="-122"/>
                <a:cs typeface="Calibri" pitchFamily="34" charset="-120"/>
              </a:rPr>
              <a:t>MONITOR</a:t>
            </a:r>
            <a:endParaRPr lang="en-US" sz="1100" b="1" kern="0" spc="400" dirty="0">
              <a:solidFill>
                <a:srgbClr val="58A6FF"/>
              </a:solidFill>
              <a:latin typeface="Calibri" pitchFamily="34" charset="0"/>
              <a:ea typeface="Calibri" pitchFamily="34" charset="-122"/>
              <a:cs typeface="Calibri" pitchFamily="34" charset="-120"/>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p="http://schemas.openxmlformats.org/presentationml/2006/main">
  <p:tag name="KSO_WM_DIAGRAM_VIRTUALLY_FRAME" val="{&quot;height&quot;:165.6,&quot;left&quot;:43.2,&quot;top&quot;:180,&quot;width&quot;:633.6}"/>
</p:tagLst>
</file>

<file path=ppt/tags/tag15.xml><?xml version="1.0" encoding="utf-8"?>
<p:tagLst xmlns:p="http://schemas.openxmlformats.org/presentationml/2006/main">
  <p:tag name="KSO_WM_DIAGRAM_VIRTUALLY_FRAME" val="{&quot;height&quot;:165.6,&quot;left&quot;:43.2,&quot;top&quot;:180,&quot;width&quot;:633.6}"/>
</p:tagLst>
</file>

<file path=ppt/tags/tag16.xml><?xml version="1.0" encoding="utf-8"?>
<p:tagLst xmlns:p="http://schemas.openxmlformats.org/presentationml/2006/main">
  <p:tag name="KSO_WM_DIAGRAM_VIRTUALLY_FRAME" val="{&quot;height&quot;:165.6,&quot;left&quot;:43.2,&quot;top&quot;:180,&quot;width&quot;:633.6}"/>
</p:tagLst>
</file>

<file path=ppt/tags/tag17.xml><?xml version="1.0" encoding="utf-8"?>
<p:tagLst xmlns:p="http://schemas.openxmlformats.org/presentationml/2006/main">
  <p:tag name="KSO_WM_DIAGRAM_VIRTUALLY_FRAME" val="{&quot;height&quot;:165.6,&quot;left&quot;:43.2,&quot;top&quot;:180,&quot;width&quot;:633.6}"/>
</p:tagLst>
</file>

<file path=ppt/tags/tag18.xml><?xml version="1.0" encoding="utf-8"?>
<p:tagLst xmlns:p="http://schemas.openxmlformats.org/presentationml/2006/main">
  <p:tag name="KSO_WM_DIAGRAM_VIRTUALLY_FRAME" val="{&quot;height&quot;:165.6,&quot;left&quot;:43.2,&quot;top&quot;:180,&quot;width&quot;:633.6}"/>
</p:tagLst>
</file>

<file path=ppt/tags/tag19.xml><?xml version="1.0" encoding="utf-8"?>
<p:tagLst xmlns:p="http://schemas.openxmlformats.org/presentationml/2006/main">
  <p:tag name="KSO_WM_DIAGRAM_VIRTUALLY_FRAME" val="{&quot;height&quot;:165.6,&quot;left&quot;:43.2,&quot;top&quot;:180,&quot;width&quot;:633.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xml><?xml version="1.0" encoding="utf-8"?>
<p:tagLst xmlns:p="http://schemas.openxmlformats.org/presentationml/2006/main">
  <p:tag name="KSO_WM_DIAGRAM_VIRTUALLY_FRAME" val="{&quot;height&quot;:165.6,&quot;left&quot;:43.2,&quot;top&quot;:180,&quot;width&quot;:633.6}"/>
</p:tagLst>
</file>

<file path=ppt/tags/tag21.xml><?xml version="1.0" encoding="utf-8"?>
<p:tagLst xmlns:p="http://schemas.openxmlformats.org/presentationml/2006/main">
  <p:tag name="KSO_WM_DIAGRAM_VIRTUALLY_FRAME" val="{&quot;height&quot;:165.6,&quot;left&quot;:43.2,&quot;top&quot;:180,&quot;width&quot;:633.6}"/>
</p:tagLst>
</file>

<file path=ppt/tags/tag22.xml><?xml version="1.0" encoding="utf-8"?>
<p:tagLst xmlns:p="http://schemas.openxmlformats.org/presentationml/2006/main">
  <p:tag name="KSO_WM_DIAGRAM_VIRTUALLY_FRAME" val="{&quot;height&quot;:165.6,&quot;left&quot;:43.2,&quot;top&quot;:180,&quot;width&quot;:633.6}"/>
</p:tagLst>
</file>

<file path=ppt/tags/tag23.xml><?xml version="1.0" encoding="utf-8"?>
<p:tagLst xmlns:p="http://schemas.openxmlformats.org/presentationml/2006/main">
  <p:tag name="KSO_WM_DIAGRAM_VIRTUALLY_FRAME" val="{&quot;height&quot;:165.6,&quot;left&quot;:43.2,&quot;top&quot;:180,&quot;width&quot;:633.6}"/>
</p:tagLst>
</file>

<file path=ppt/tags/tag24.xml><?xml version="1.0" encoding="utf-8"?>
<p:tagLst xmlns:p="http://schemas.openxmlformats.org/presentationml/2006/main">
  <p:tag name="KSO_WM_DIAGRAM_VIRTUALLY_FRAME" val="{&quot;height&quot;:165.6,&quot;left&quot;:43.2,&quot;top&quot;:180,&quot;width&quot;:633.6}"/>
</p:tagLst>
</file>

<file path=ppt/tags/tag25.xml><?xml version="1.0" encoding="utf-8"?>
<p:tagLst xmlns:p="http://schemas.openxmlformats.org/presentationml/2006/main">
  <p:tag name="KSO_WM_DIAGRAM_VIRTUALLY_FRAME" val="{&quot;height&quot;:165.6,&quot;left&quot;:43.2,&quot;top&quot;:180,&quot;width&quot;:633.6}"/>
</p:tagLst>
</file>

<file path=ppt/tags/tag26.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DIAGRAM_VIRTUALLY_FRAME" val="{&quot;height&quot;:180,&quot;left&quot;:50.4,&quot;top&quot;:165.6,&quot;width&quot;:741.35}"/>
</p:tagLst>
</file>

<file path=ppt/tags/tag28.xml><?xml version="1.0" encoding="utf-8"?>
<p:tagLst xmlns:p="http://schemas.openxmlformats.org/presentationml/2006/main">
  <p:tag name="KSO_WM_DIAGRAM_VIRTUALLY_FRAME" val="{&quot;height&quot;:180,&quot;left&quot;:50.4,&quot;top&quot;:165.6,&quot;width&quot;:741.35}"/>
</p:tagLst>
</file>

<file path=ppt/tags/tag29.xml><?xml version="1.0" encoding="utf-8"?>
<p:tagLst xmlns:p="http://schemas.openxmlformats.org/presentationml/2006/main">
  <p:tag name="KSO_WM_DIAGRAM_VIRTUALLY_FRAME" val="{&quot;height&quot;:180,&quot;left&quot;:50.4,&quot;top&quot;:165.6,&quot;width&quot;:741.35}"/>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xml><?xml version="1.0" encoding="utf-8"?>
<p:tagLst xmlns:p="http://schemas.openxmlformats.org/presentationml/2006/main">
  <p:tag name="KSO_WM_DIAGRAM_VIRTUALLY_FRAME" val="{&quot;height&quot;:180,&quot;left&quot;:50.4,&quot;top&quot;:165.6,&quot;width&quot;:741.35}"/>
</p:tagLst>
</file>

<file path=ppt/tags/tag31.xml><?xml version="1.0" encoding="utf-8"?>
<p:tagLst xmlns:p="http://schemas.openxmlformats.org/presentationml/2006/main">
  <p:tag name="KSO_WM_DIAGRAM_VIRTUALLY_FRAME" val="{&quot;height&quot;:180,&quot;left&quot;:50.4,&quot;top&quot;:165.6,&quot;width&quot;:741.35}"/>
</p:tagLst>
</file>

<file path=ppt/tags/tag32.xml><?xml version="1.0" encoding="utf-8"?>
<p:tagLst xmlns:p="http://schemas.openxmlformats.org/presentationml/2006/main">
  <p:tag name="KSO_WM_DIAGRAM_VIRTUALLY_FRAME" val="{&quot;height&quot;:180,&quot;left&quot;:50.4,&quot;top&quot;:165.6,&quot;width&quot;:741.35}"/>
</p:tagLst>
</file>

<file path=ppt/tags/tag33.xml><?xml version="1.0" encoding="utf-8"?>
<p:tagLst xmlns:p="http://schemas.openxmlformats.org/presentationml/2006/main">
  <p:tag name="KSO_WM_DIAGRAM_VIRTUALLY_FRAME" val="{&quot;height&quot;:180,&quot;left&quot;:50.4,&quot;top&quot;:165.6,&quot;width&quot;:741.35}"/>
</p:tagLst>
</file>

<file path=ppt/tags/tag34.xml><?xml version="1.0" encoding="utf-8"?>
<p:tagLst xmlns:p="http://schemas.openxmlformats.org/presentationml/2006/main">
  <p:tag name="KSO_WM_DIAGRAM_VIRTUALLY_FRAME" val="{&quot;height&quot;:180,&quot;left&quot;:50.4,&quot;top&quot;:165.6,&quot;width&quot;:741.35}"/>
</p:tagLst>
</file>

<file path=ppt/tags/tag35.xml><?xml version="1.0" encoding="utf-8"?>
<p:tagLst xmlns:p="http://schemas.openxmlformats.org/presentationml/2006/main">
  <p:tag name="KSO_WM_DIAGRAM_VIRTUALLY_FRAME" val="{&quot;height&quot;:180,&quot;left&quot;:50.4,&quot;top&quot;:165.6,&quot;width&quot;:741.35}"/>
</p:tagLst>
</file>

<file path=ppt/tags/tag36.xml><?xml version="1.0" encoding="utf-8"?>
<p:tagLst xmlns:p="http://schemas.openxmlformats.org/presentationml/2006/main">
  <p:tag name="KSO_WM_DIAGRAM_VIRTUALLY_FRAME" val="{&quot;height&quot;:180,&quot;left&quot;:50.4,&quot;top&quot;:165.6,&quot;width&quot;:741.35}"/>
</p:tagLst>
</file>

<file path=ppt/tags/tag37.xml><?xml version="1.0" encoding="utf-8"?>
<p:tagLst xmlns:p="http://schemas.openxmlformats.org/presentationml/2006/main">
  <p:tag name="KSO_WM_DIAGRAM_VIRTUALLY_FRAME" val="{&quot;height&quot;:180,&quot;left&quot;:50.4,&quot;top&quot;:165.6,&quot;width&quot;:741.35}"/>
</p:tagLst>
</file>

<file path=ppt/tags/tag38.xml><?xml version="1.0" encoding="utf-8"?>
<p:tagLst xmlns:p="http://schemas.openxmlformats.org/presentationml/2006/main">
  <p:tag name="KSO_WM_DIAGRAM_VIRTUALLY_FRAME" val="{&quot;height&quot;:180,&quot;left&quot;:50.4,&quot;top&quot;:165.6,&quot;width&quot;:741.35}"/>
</p:tagLst>
</file>

<file path=ppt/tags/tag39.xml><?xml version="1.0" encoding="utf-8"?>
<p:tagLst xmlns:p="http://schemas.openxmlformats.org/presentationml/2006/main">
  <p:tag name="KSO_WM_DIAGRAM_VIRTUALLY_FRAME" val="{&quot;height&quot;:180,&quot;left&quot;:50.4,&quot;top&quot;:165.6,&quot;width&quot;:741.35}"/>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xml><?xml version="1.0" encoding="utf-8"?>
<p:tagLst xmlns:p="http://schemas.openxmlformats.org/presentationml/2006/main">
  <p:tag name="KSO_WM_DIAGRAM_VIRTUALLY_FRAME" val="{&quot;height&quot;:180,&quot;left&quot;:50.4,&quot;top&quot;:165.6,&quot;width&quot;:741.35}"/>
</p:tagLst>
</file>

<file path=ppt/tags/tag41.xml><?xml version="1.0" encoding="utf-8"?>
<p:tagLst xmlns:p="http://schemas.openxmlformats.org/presentationml/2006/main">
  <p:tag name="KSO_WM_DIAGRAM_VIRTUALLY_FRAME" val="{&quot;height&quot;:180,&quot;left&quot;:50.4,&quot;top&quot;:165.6,&quot;width&quot;:741.35}"/>
</p:tagLst>
</file>

<file path=ppt/tags/tag42.xml><?xml version="1.0" encoding="utf-8"?>
<p:tagLst xmlns:p="http://schemas.openxmlformats.org/presentationml/2006/main">
  <p:tag name="picid" val="{0a43d787-120b-4d6b-90a9-f860420e14ff}"/>
</p:tagLst>
</file>

<file path=ppt/tags/tag43.xml><?xml version="1.0" encoding="utf-8"?>
<p:tagLst xmlns:p="http://schemas.openxmlformats.org/presentationml/2006/main">
  <p:tag name="picid" val="{88660895-47e9-4595-a5fd-87d4d3c9dc02}"/>
</p:tagLst>
</file>

<file path=ppt/tags/tag44.xml><?xml version="1.0" encoding="utf-8"?>
<p:tagLst xmlns:p="http://schemas.openxmlformats.org/presentationml/2006/main">
  <p:tag name="picid" val="{4c97d297-d163-4742-91f2-9ee4c2baf6ad}"/>
</p:tagLst>
</file>

<file path=ppt/tags/tag45.xml><?xml version="1.0" encoding="utf-8"?>
<p:tagLst xmlns:p="http://schemas.openxmlformats.org/presentationml/2006/main">
  <p:tag name="picid" val="{d4867669-6c9c-41c2-92c4-029ed5bdc239}"/>
</p:tagLst>
</file>

<file path=ppt/tags/tag46.xml><?xml version="1.0" encoding="utf-8"?>
<p:tagLst xmlns:p="http://schemas.openxmlformats.org/presentationml/2006/main">
  <p:tag name="picid" val="{09e6eb41-1894-4160-86fd-27a932250135}"/>
</p:tagLst>
</file>

<file path=ppt/tags/tag47.xml><?xml version="1.0" encoding="utf-8"?>
<p:tagLst xmlns:p="http://schemas.openxmlformats.org/presentationml/2006/main">
  <p:tag name="picid" val="{7b8f6a4c-c0c9-4dc9-973a-ec230bc541a8}"/>
</p:tagLst>
</file>

<file path=ppt/tags/tag48.xml><?xml version="1.0" encoding="utf-8"?>
<p:tagLst xmlns:p="http://schemas.openxmlformats.org/presentationml/2006/main">
  <p:tag name="picid" val="{db9c10b8-d3e5-4be5-8a60-3982683a6afc}"/>
</p:tagLst>
</file>

<file path=ppt/tags/tag49.xml><?xml version="1.0" encoding="utf-8"?>
<p:tagLst xmlns:p="http://schemas.openxmlformats.org/presentationml/2006/main">
  <p:tag name="KSO_WM_DIAGRAM_VIRTUALLY_FRAME" val="{&quot;height&quot;:194.1,&quot;left&quot;:24.8,&quot;top&quot;:296.3,&quot;width&quot;:897.35}"/>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picid" val="{db9c10b8-d3e5-4be5-8a60-3982683a6afc}"/>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picid" val="{0a43d787-120b-4d6b-90a9-f860420e14ff}"/>
</p:tagLst>
</file>

<file path=ppt/tags/tag53.xml><?xml version="1.0" encoding="utf-8"?>
<p:tagLst xmlns:p="http://schemas.openxmlformats.org/presentationml/2006/main">
  <p:tag name="picid" val="{db9c10b8-d3e5-4be5-8a60-3982683a6afc}"/>
</p:tagLst>
</file>

<file path=ppt/tags/tag54.xml><?xml version="1.0" encoding="utf-8"?>
<p:tagLst xmlns:p="http://schemas.openxmlformats.org/presentationml/2006/main">
  <p:tag name="picid" val="{bf203950-c320-41fd-a6ce-41e7eb23f936}"/>
</p:tagLst>
</file>

<file path=ppt/tags/tag55.xml><?xml version="1.0" encoding="utf-8"?>
<p:tagLst xmlns:p="http://schemas.openxmlformats.org/presentationml/2006/main">
  <p:tag name="picid" val="{6e3bc062-866d-4497-95ee-d7d99069afb3}"/>
</p:tagLst>
</file>

<file path=ppt/tags/tag56.xml><?xml version="1.0" encoding="utf-8"?>
<p:tagLst xmlns:p="http://schemas.openxmlformats.org/presentationml/2006/main">
  <p:tag name="picid" val="{6e3bc062-866d-4497-95ee-d7d99069afb3}"/>
</p:tagLst>
</file>

<file path=ppt/tags/tag57.xml><?xml version="1.0" encoding="utf-8"?>
<p:tagLst xmlns:p="http://schemas.openxmlformats.org/presentationml/2006/main">
  <p:tag name="picid" val="{5a3964c1-5942-4817-8dc7-4105680d86f9}"/>
  <p:tag name="KSO_WM_DIAGRAM_VIRTUALLY_FRAME" val="{&quot;height&quot;:399.80185422625505,&quot;left&quot;:41.86223374595738,&quot;top&quot;:123.35000000000005,&quot;width&quot;:697.2377662540426}"/>
</p:tagLst>
</file>

<file path=ppt/tags/tag58.xml><?xml version="1.0" encoding="utf-8"?>
<p:tagLst xmlns:p="http://schemas.openxmlformats.org/presentationml/2006/main">
  <p:tag name="picid" val="{f214c7c8-307d-4750-933f-d7c1a2eeb8b0}"/>
</p:tagLst>
</file>

<file path=ppt/tags/tag59.xml><?xml version="1.0" encoding="utf-8"?>
<p:tagLst xmlns:p="http://schemas.openxmlformats.org/presentationml/2006/main">
  <p:tag name="picid" val="{0ad3cb88-1197-40a3-be44-0b9d17db6e7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picid" val="{d7aa6947-9679-4179-97d1-e54558532375}"/>
</p:tagLst>
</file>

<file path=ppt/tags/tag61.xml><?xml version="1.0" encoding="utf-8"?>
<p:tagLst xmlns:p="http://schemas.openxmlformats.org/presentationml/2006/main">
  <p:tag name="picid" val="{0ad3cb88-1197-40a3-be44-0b9d17db6e71}"/>
</p:tagLst>
</file>

<file path=ppt/tags/tag62.xml><?xml version="1.0" encoding="utf-8"?>
<p:tagLst xmlns:p="http://schemas.openxmlformats.org/presentationml/2006/main">
  <p:tag name="picid" val="{d7aa6947-9679-4179-97d1-e54558532375}"/>
</p:tagLst>
</file>

<file path=ppt/tags/tag63.xml><?xml version="1.0" encoding="utf-8"?>
<p:tagLst xmlns:p="http://schemas.openxmlformats.org/presentationml/2006/main">
  <p:tag name="picid" val="{0ad3cb88-1197-40a3-be44-0b9d17db6e71}"/>
</p:tagLst>
</file>

<file path=ppt/tags/tag64.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65.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66.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67.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68.xml><?xml version="1.0" encoding="utf-8"?>
<p:tagLst xmlns:p="http://schemas.openxmlformats.org/presentationml/2006/main">
  <p:tag name="picid" val="{30d3df07-6bf5-4ac7-a8d7-51517fca9b6b}"/>
  <p:tag name="KSO_WM_DIAGRAM_VIRTUALLY_FRAME" val="{&quot;height&quot;:399.80185422625505,&quot;left&quot;:41.86223374595738,&quot;top&quot;:123.35000000000005,&quot;width&quot;:697.2377662540426}"/>
</p:tagLst>
</file>

<file path=ppt/tags/tag69.xml><?xml version="1.0" encoding="utf-8"?>
<p:tagLst xmlns:p="http://schemas.openxmlformats.org/presentationml/2006/main">
  <p:tag name="picid" val="{c3e4e9a9-a32e-4acd-895c-1241d554e970}"/>
  <p:tag name="KSO_WM_DIAGRAM_VIRTUALLY_FRAME" val="{&quot;height&quot;:399.80185422625505,&quot;left&quot;:41.86223374595738,&quot;top&quot;:123.35000000000005,&quot;width&quot;:697.2377662540426}"/>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71.xml><?xml version="1.0" encoding="utf-8"?>
<p:tagLst xmlns:p="http://schemas.openxmlformats.org/presentationml/2006/main">
  <p:tag name="picid" val="{30d3df07-6bf5-4ac7-a8d7-51517fca9b6b}"/>
  <p:tag name="KSO_WM_DIAGRAM_VIRTUALLY_FRAME" val="{&quot;height&quot;:399.80185422625505,&quot;left&quot;:41.86223374595738,&quot;top&quot;:123.35000000000005,&quot;width&quot;:697.2377662540426}"/>
</p:tagLst>
</file>

<file path=ppt/tags/tag72.xml><?xml version="1.0" encoding="utf-8"?>
<p:tagLst xmlns:p="http://schemas.openxmlformats.org/presentationml/2006/main">
  <p:tag name="picid" val="{c3e4e9a9-a32e-4acd-895c-1241d554e970}"/>
  <p:tag name="KSO_WM_DIAGRAM_VIRTUALLY_FRAME" val="{&quot;height&quot;:399.80185422625505,&quot;left&quot;:41.86223374595738,&quot;top&quot;:123.35000000000005,&quot;width&quot;:697.2377662540426}"/>
</p:tagLst>
</file>

<file path=ppt/tags/tag73.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74.xml><?xml version="1.0" encoding="utf-8"?>
<p:tagLst xmlns:p="http://schemas.openxmlformats.org/presentationml/2006/main">
  <p:tag name="picid" val="{30d3df07-6bf5-4ac7-a8d7-51517fca9b6b}"/>
  <p:tag name="KSO_WM_DIAGRAM_VIRTUALLY_FRAME" val="{&quot;height&quot;:399.80185422625505,&quot;left&quot;:41.86223374595738,&quot;top&quot;:123.35000000000005,&quot;width&quot;:697.2377662540426}"/>
</p:tagLst>
</file>

<file path=ppt/tags/tag75.xml><?xml version="1.0" encoding="utf-8"?>
<p:tagLst xmlns:p="http://schemas.openxmlformats.org/presentationml/2006/main">
  <p:tag name="picid" val="{c3e4e9a9-a32e-4acd-895c-1241d554e970}"/>
  <p:tag name="KSO_WM_DIAGRAM_VIRTUALLY_FRAME" val="{&quot;height&quot;:399.80185422625505,&quot;left&quot;:41.86223374595738,&quot;top&quot;:123.35000000000005,&quot;width&quot;:697.2377662540426}"/>
</p:tagLst>
</file>

<file path=ppt/tags/tag76.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77.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78.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79.xml><?xml version="1.0" encoding="utf-8"?>
<p:tagLst xmlns:p="http://schemas.openxmlformats.org/presentationml/2006/main">
  <p:tag name="KSO_WM_DIAGRAM_VIRTUALLY_FRAME" val="{&quot;height&quot;:399.80185422625505,&quot;left&quot;:41.86223374595738,&quot;top&quot;:123.35000000000005,&quot;width&quot;:697.2377662540426}"/>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11300</Words>
  <Application>WPS 演示</Application>
  <PresentationFormat>On-screen Show (16:9)</PresentationFormat>
  <Paragraphs>816</Paragraphs>
  <Slides>29</Slides>
  <Notes>17</Notes>
  <HiddenSlides>0</HiddenSlides>
  <MMClips>0</MMClips>
  <ScaleCrop>false</ScaleCrop>
  <HeadingPairs>
    <vt:vector size="8" baseType="variant">
      <vt:variant>
        <vt:lpstr>已用的字体</vt:lpstr>
      </vt:variant>
      <vt:variant>
        <vt:i4>26</vt:i4>
      </vt:variant>
      <vt:variant>
        <vt:lpstr>主题</vt:lpstr>
      </vt:variant>
      <vt:variant>
        <vt:i4>2</vt:i4>
      </vt:variant>
      <vt:variant>
        <vt:lpstr>嵌入 OLE 服务器</vt:lpstr>
      </vt:variant>
      <vt:variant>
        <vt:i4>1</vt:i4>
      </vt:variant>
      <vt:variant>
        <vt:lpstr>幻灯片标题</vt:lpstr>
      </vt:variant>
      <vt:variant>
        <vt:i4>29</vt:i4>
      </vt:variant>
    </vt:vector>
  </HeadingPairs>
  <TitlesOfParts>
    <vt:vector size="58" baseType="lpstr">
      <vt:lpstr>Arial</vt:lpstr>
      <vt:lpstr>宋体</vt:lpstr>
      <vt:lpstr>Wingdings</vt:lpstr>
      <vt:lpstr>Calibri</vt:lpstr>
      <vt:lpstr>Helvetica Neue</vt:lpstr>
      <vt:lpstr>Calibri</vt:lpstr>
      <vt:lpstr>Calibri</vt:lpstr>
      <vt:lpstr>MiSans</vt:lpstr>
      <vt:lpstr>MiSans</vt:lpstr>
      <vt:lpstr>宋体-简</vt:lpstr>
      <vt:lpstr>微软雅黑</vt:lpstr>
      <vt:lpstr>方正雅意黑 GB18030L2</vt:lpstr>
      <vt:lpstr>宋体</vt:lpstr>
      <vt:lpstr>Arial Unicode MS</vt:lpstr>
      <vt:lpstr>等线</vt:lpstr>
      <vt:lpstr>汉仪中等线KW</vt:lpstr>
      <vt:lpstr>汉仪书宋二KW</vt:lpstr>
      <vt:lpstr>华文中宋</vt:lpstr>
      <vt:lpstr>等线</vt:lpstr>
      <vt:lpstr>宋体</vt:lpstr>
      <vt:lpstr>Calibri Light</vt:lpstr>
      <vt:lpstr>等线 Light</vt:lpstr>
      <vt:lpstr>MiSans</vt:lpstr>
      <vt:lpstr>华文中宋</vt:lpstr>
      <vt:lpstr>微软雅黑</vt:lpstr>
      <vt:lpstr>苹方-简</vt:lpstr>
      <vt:lpstr>Office Theme</vt:lpstr>
      <vt:lpstr>1_Office Theme</vt:lpstr>
      <vt:lpstr>Excel.Sheet.12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Pyro 7 Ultra Product Presentation</dc:title>
  <dc:creator>Pyro 7 Ultra</dc:creator>
  <dc:subject>PptxGenJS Presentation</dc:subject>
  <cp:lastModifiedBy>鹿梦</cp:lastModifiedBy>
  <cp:revision>58</cp:revision>
  <dcterms:created xsi:type="dcterms:W3CDTF">2026-08-07T01:39:05Z</dcterms:created>
  <dcterms:modified xsi:type="dcterms:W3CDTF">2026-08-07T01:39:05Z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2052-12.1.26050.26050</vt:lpwstr>
  </property>
  <property fmtid="{D5CDD505-2E9C-101B-9397-08002B2CF9AE}" pid="3" name="ICV">
    <vt:lpwstr>0BA8BF722D8496FFF6EB396A8C9A0FBE_42</vt:lpwstr>
  </property>
</Properties>
</file>